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sldIdLst>
    <p:sldId id="256" r:id="rId2"/>
    <p:sldId id="309" r:id="rId3"/>
    <p:sldId id="308" r:id="rId4"/>
    <p:sldId id="260" r:id="rId5"/>
    <p:sldId id="259" r:id="rId6"/>
    <p:sldId id="276" r:id="rId7"/>
    <p:sldId id="277" r:id="rId8"/>
    <p:sldId id="286" r:id="rId9"/>
    <p:sldId id="278" r:id="rId10"/>
    <p:sldId id="279" r:id="rId11"/>
    <p:sldId id="280" r:id="rId12"/>
    <p:sldId id="282" r:id="rId13"/>
    <p:sldId id="281" r:id="rId14"/>
    <p:sldId id="283" r:id="rId15"/>
    <p:sldId id="284" r:id="rId16"/>
    <p:sldId id="285" r:id="rId17"/>
    <p:sldId id="288" r:id="rId18"/>
    <p:sldId id="307" r:id="rId19"/>
    <p:sldId id="287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8" r:id="rId29"/>
    <p:sldId id="299" r:id="rId30"/>
    <p:sldId id="306" r:id="rId31"/>
    <p:sldId id="302" r:id="rId32"/>
    <p:sldId id="301" r:id="rId33"/>
    <p:sldId id="304" r:id="rId34"/>
    <p:sldId id="303" r:id="rId35"/>
    <p:sldId id="305" r:id="rId36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035"/>
    <p:restoredTop sz="93517"/>
  </p:normalViewPr>
  <p:slideViewPr>
    <p:cSldViewPr snapToGrid="0" snapToObjects="1">
      <p:cViewPr varScale="1">
        <p:scale>
          <a:sx n="88" d="100"/>
          <a:sy n="88" d="100"/>
        </p:scale>
        <p:origin x="19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E90C0-D0B1-704E-9793-EA932949EADC}" type="datetimeFigureOut">
              <a:rPr lang="en-BE" smtClean="0"/>
              <a:t>07/09/2023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93777E-5B84-EE49-B4CD-D09D5C9324B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10373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i="1" dirty="0">
                <a:effectLst/>
                <a:latin typeface="Calibri" panose="020F0502020204030204" pitchFamily="34" charset="0"/>
              </a:rPr>
              <a:t>“</a:t>
            </a:r>
            <a:r>
              <a:rPr lang="en-GB" sz="1800" i="1" dirty="0" err="1">
                <a:effectLst/>
                <a:latin typeface="Calibri" panose="020F0502020204030204" pitchFamily="34" charset="0"/>
              </a:rPr>
              <a:t>Ik</a:t>
            </a:r>
            <a:r>
              <a:rPr lang="en-GB" sz="1800" i="1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effectLst/>
                <a:latin typeface="Calibri" panose="020F0502020204030204" pitchFamily="34" charset="0"/>
              </a:rPr>
              <a:t>heb</a:t>
            </a:r>
            <a:r>
              <a:rPr lang="en-GB" sz="1800" i="1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effectLst/>
                <a:latin typeface="Calibri" panose="020F0502020204030204" pitchFamily="34" charset="0"/>
              </a:rPr>
              <a:t>misschien</a:t>
            </a:r>
            <a:r>
              <a:rPr lang="en-GB" sz="1800" i="1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effectLst/>
                <a:latin typeface="Calibri" panose="020F0502020204030204" pitchFamily="34" charset="0"/>
              </a:rPr>
              <a:t>wel</a:t>
            </a:r>
            <a:r>
              <a:rPr lang="en-GB" sz="1800" i="1" dirty="0">
                <a:effectLst/>
                <a:latin typeface="Calibri" panose="020F0502020204030204" pitchFamily="34" charset="0"/>
              </a:rPr>
              <a:t> 260 </a:t>
            </a:r>
            <a:r>
              <a:rPr lang="en-GB" sz="1800" i="1" dirty="0" err="1">
                <a:effectLst/>
                <a:latin typeface="Calibri" panose="020F0502020204030204" pitchFamily="34" charset="0"/>
              </a:rPr>
              <a:t>afleveringen</a:t>
            </a:r>
            <a:r>
              <a:rPr lang="en-GB" sz="1800" i="1" dirty="0">
                <a:effectLst/>
                <a:latin typeface="Calibri" panose="020F0502020204030204" pitchFamily="34" charset="0"/>
              </a:rPr>
              <a:t> van De </a:t>
            </a:r>
            <a:r>
              <a:rPr lang="en-GB" sz="1800" i="1" dirty="0" err="1">
                <a:effectLst/>
                <a:latin typeface="Calibri" panose="020F0502020204030204" pitchFamily="34" charset="0"/>
              </a:rPr>
              <a:t>Slimste</a:t>
            </a:r>
            <a:r>
              <a:rPr lang="en-GB" sz="1800" i="1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effectLst/>
                <a:latin typeface="Calibri" panose="020F0502020204030204" pitchFamily="34" charset="0"/>
              </a:rPr>
              <a:t>Mens</a:t>
            </a:r>
            <a:r>
              <a:rPr lang="en-GB" sz="1800" i="1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effectLst/>
                <a:latin typeface="Calibri" panose="020F0502020204030204" pitchFamily="34" charset="0"/>
              </a:rPr>
              <a:t>gepresenteerd</a:t>
            </a:r>
            <a:r>
              <a:rPr lang="en-GB" sz="1800" i="1" dirty="0">
                <a:effectLst/>
                <a:latin typeface="Calibri" panose="020F0502020204030204" pitchFamily="34" charset="0"/>
              </a:rPr>
              <a:t>, maar </a:t>
            </a:r>
            <a:r>
              <a:rPr lang="en-GB" sz="1800" i="1" dirty="0" err="1">
                <a:effectLst/>
                <a:latin typeface="Calibri" panose="020F0502020204030204" pitchFamily="34" charset="0"/>
              </a:rPr>
              <a:t>ik</a:t>
            </a:r>
            <a:r>
              <a:rPr lang="en-GB" sz="1800" i="1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effectLst/>
                <a:latin typeface="Calibri" panose="020F0502020204030204" pitchFamily="34" charset="0"/>
              </a:rPr>
              <a:t>voel</a:t>
            </a:r>
            <a:r>
              <a:rPr lang="en-GB" sz="1800" i="1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effectLst/>
                <a:latin typeface="Calibri" panose="020F0502020204030204" pitchFamily="34" charset="0"/>
              </a:rPr>
              <a:t>nog</a:t>
            </a:r>
            <a:r>
              <a:rPr lang="en-GB" sz="1800" i="1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effectLst/>
                <a:latin typeface="Calibri" panose="020F0502020204030204" pitchFamily="34" charset="0"/>
              </a:rPr>
              <a:t>altijd</a:t>
            </a:r>
            <a:r>
              <a:rPr lang="en-GB" sz="1800" i="1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effectLst/>
                <a:latin typeface="Calibri" panose="020F0502020204030204" pitchFamily="34" charset="0"/>
              </a:rPr>
              <a:t>dezelfde</a:t>
            </a:r>
            <a:r>
              <a:rPr lang="en-GB" sz="1800" i="1" dirty="0">
                <a:effectLst/>
                <a:latin typeface="Calibri" panose="020F0502020204030204" pitchFamily="34" charset="0"/>
              </a:rPr>
              <a:t> adrenaline, </a:t>
            </a:r>
            <a:r>
              <a:rPr lang="en-GB" sz="1800" i="1" dirty="0" err="1">
                <a:effectLst/>
                <a:latin typeface="Calibri" panose="020F0502020204030204" pitchFamily="34" charset="0"/>
              </a:rPr>
              <a:t>dezelfde</a:t>
            </a:r>
            <a:r>
              <a:rPr lang="en-GB" sz="1800" i="1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effectLst/>
                <a:latin typeface="Calibri" panose="020F0502020204030204" pitchFamily="34" charset="0"/>
              </a:rPr>
              <a:t>nervositeit</a:t>
            </a:r>
            <a:r>
              <a:rPr lang="en-GB" sz="1800" i="1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effectLst/>
                <a:latin typeface="Calibri" panose="020F0502020204030204" pitchFamily="34" charset="0"/>
              </a:rPr>
              <a:t>voor</a:t>
            </a:r>
            <a:r>
              <a:rPr lang="en-GB" sz="1800" i="1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effectLst/>
                <a:latin typeface="Calibri" panose="020F0502020204030204" pitchFamily="34" charset="0"/>
              </a:rPr>
              <a:t>ik</a:t>
            </a:r>
            <a:r>
              <a:rPr lang="en-GB" sz="1800" i="1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effectLst/>
                <a:latin typeface="Calibri" panose="020F0502020204030204" pitchFamily="34" charset="0"/>
              </a:rPr>
              <a:t>opga</a:t>
            </a:r>
            <a:r>
              <a:rPr lang="en-GB" sz="1800" i="1" dirty="0">
                <a:effectLst/>
                <a:latin typeface="Calibri" panose="020F0502020204030204" pitchFamily="34" charset="0"/>
              </a:rPr>
              <a:t>...”</a:t>
            </a:r>
            <a:br>
              <a:rPr lang="en-GB" sz="1800" i="1" dirty="0">
                <a:effectLst/>
                <a:latin typeface="Calibri" panose="020F0502020204030204" pitchFamily="34" charset="0"/>
              </a:rPr>
            </a:br>
            <a:r>
              <a:rPr lang="en-GB" sz="1800" i="1" dirty="0">
                <a:effectLst/>
                <a:latin typeface="Calibri" panose="020F0502020204030204" pitchFamily="34" charset="0"/>
              </a:rPr>
              <a:t>Erik Van </a:t>
            </a:r>
            <a:r>
              <a:rPr lang="en-GB" sz="1800" i="1" dirty="0" err="1">
                <a:effectLst/>
                <a:latin typeface="Calibri" panose="020F0502020204030204" pitchFamily="34" charset="0"/>
              </a:rPr>
              <a:t>Looy</a:t>
            </a:r>
            <a:r>
              <a:rPr lang="en-GB" sz="1800" i="1" dirty="0">
                <a:effectLst/>
                <a:latin typeface="Calibri" panose="020F0502020204030204" pitchFamily="34" charset="0"/>
              </a:rPr>
              <a:t>, in </a:t>
            </a:r>
            <a:r>
              <a:rPr lang="en-GB" sz="1800" i="1" dirty="0" err="1">
                <a:effectLst/>
                <a:latin typeface="Calibri" panose="020F0502020204030204" pitchFamily="34" charset="0"/>
              </a:rPr>
              <a:t>Nieuwslijn</a:t>
            </a:r>
            <a:r>
              <a:rPr lang="en-GB" sz="1800" i="1" dirty="0">
                <a:effectLst/>
                <a:latin typeface="Calibri" panose="020F0502020204030204" pitchFamily="34" charset="0"/>
              </a:rPr>
              <a:t> magazine </a:t>
            </a:r>
            <a:endParaRPr lang="en-GB" dirty="0"/>
          </a:p>
          <a:p>
            <a:r>
              <a:rPr lang="en-GB" sz="1800" dirty="0" err="1">
                <a:effectLst/>
                <a:latin typeface="Calibri" panose="020F0502020204030204" pitchFamily="34" charset="0"/>
              </a:rPr>
              <a:t>Uit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onderzoek</a:t>
            </a:r>
            <a:r>
              <a:rPr lang="en-GB" sz="1800" dirty="0">
                <a:effectLst/>
                <a:latin typeface="Calibri" panose="020F0502020204030204" pitchFamily="34" charset="0"/>
              </a:rPr>
              <a:t> van Beatty (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Wiertzema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Jansen, 2011)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blijkt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dat</a:t>
            </a:r>
            <a:r>
              <a:rPr lang="en-GB" sz="1800" dirty="0">
                <a:effectLst/>
                <a:latin typeface="Calibri" panose="020F0502020204030204" pitchFamily="34" charset="0"/>
              </a:rPr>
              <a:t> 5% van de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mensen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geen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last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heeft</a:t>
            </a:r>
            <a:r>
              <a:rPr lang="en-GB" sz="1800" dirty="0">
                <a:effectLst/>
                <a:latin typeface="Calibri" panose="020F0502020204030204" pitchFamily="34" charset="0"/>
              </a:rPr>
              <a:t> van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spreken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voor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publiek</a:t>
            </a:r>
            <a:r>
              <a:rPr lang="en-GB" sz="1800" dirty="0">
                <a:effectLst/>
                <a:latin typeface="Calibri" panose="020F0502020204030204" pitchFamily="34" charset="0"/>
              </a:rPr>
              <a:t>.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Dat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wil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dus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zeggen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dat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zowat</a:t>
            </a:r>
            <a:r>
              <a:rPr lang="en-GB" sz="1800" dirty="0">
                <a:effectLst/>
                <a:latin typeface="Calibri" panose="020F0502020204030204" pitchFamily="34" charset="0"/>
              </a:rPr>
              <a:t> 95%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lichte</a:t>
            </a:r>
            <a:r>
              <a:rPr lang="en-GB" sz="1800" dirty="0">
                <a:effectLst/>
                <a:latin typeface="Calibri" panose="020F0502020204030204" pitchFamily="34" charset="0"/>
              </a:rPr>
              <a:t> tot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ernstige</a:t>
            </a:r>
            <a:r>
              <a:rPr lang="en-GB" sz="1800" dirty="0">
                <a:effectLst/>
                <a:latin typeface="Calibri" panose="020F0502020204030204" pitchFamily="34" charset="0"/>
              </a:rPr>
              <a:t> angst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heeft</a:t>
            </a:r>
            <a:r>
              <a:rPr lang="en-GB" sz="1800" dirty="0">
                <a:effectLst/>
                <a:latin typeface="Calibri" panose="020F0502020204030204" pitchFamily="34" charset="0"/>
              </a:rPr>
              <a:t> om in het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openbaar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te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spreken</a:t>
            </a:r>
            <a:r>
              <a:rPr lang="en-GB" sz="1800" dirty="0">
                <a:effectLst/>
                <a:latin typeface="Calibri" panose="020F0502020204030204" pitchFamily="34" charset="0"/>
              </a:rPr>
              <a:t>. </a:t>
            </a:r>
            <a:endParaRPr lang="en-GB" dirty="0"/>
          </a:p>
          <a:p>
            <a:r>
              <a:rPr lang="en-GB" sz="1800" dirty="0">
                <a:effectLst/>
                <a:latin typeface="Calibri" panose="020F0502020204030204" pitchFamily="34" charset="0"/>
              </a:rPr>
              <a:t>Wie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overtuigend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wil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overkomen</a:t>
            </a:r>
            <a:r>
              <a:rPr lang="en-GB" sz="1800" dirty="0">
                <a:effectLst/>
                <a:latin typeface="Calibri" panose="020F0502020204030204" pitchFamily="34" charset="0"/>
              </a:rPr>
              <a:t>, mag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zich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echter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niet</a:t>
            </a:r>
            <a:r>
              <a:rPr lang="en-GB" sz="1800" dirty="0">
                <a:effectLst/>
                <a:latin typeface="Calibri" panose="020F0502020204030204" pitchFamily="34" charset="0"/>
              </a:rPr>
              <a:t> laten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verlammen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door die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spreekangst</a:t>
            </a:r>
            <a:r>
              <a:rPr lang="en-GB" sz="1800" dirty="0">
                <a:effectLst/>
                <a:latin typeface="Calibri" panose="020F0502020204030204" pitchFamily="34" charset="0"/>
              </a:rPr>
              <a:t>. Het is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vaak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kwestie</a:t>
            </a:r>
            <a:r>
              <a:rPr lang="en-GB" sz="1800" dirty="0">
                <a:effectLst/>
                <a:latin typeface="Calibri" panose="020F0502020204030204" pitchFamily="34" charset="0"/>
              </a:rPr>
              <a:t> van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zeer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goede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voorbereiding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goede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manier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te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vinden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om met die stress om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te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gaan</a:t>
            </a:r>
            <a:r>
              <a:rPr lang="en-GB" sz="1800" dirty="0">
                <a:effectLst/>
                <a:latin typeface="Calibri" panose="020F0502020204030204" pitchFamily="34" charset="0"/>
              </a:rPr>
              <a:t>.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Rustig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ademhalen</a:t>
            </a:r>
            <a:r>
              <a:rPr lang="en-GB" sz="1800" dirty="0">
                <a:effectLst/>
                <a:latin typeface="Calibri" panose="020F0502020204030204" pitchFamily="34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positief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denken</a:t>
            </a:r>
            <a:r>
              <a:rPr lang="en-GB" sz="1800" dirty="0">
                <a:effectLst/>
                <a:latin typeface="Calibri" panose="020F0502020204030204" pitchFamily="34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veel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oefenen</a:t>
            </a:r>
            <a:r>
              <a:rPr lang="en-GB" sz="1800" dirty="0">
                <a:effectLst/>
                <a:latin typeface="Calibri" panose="020F0502020204030204" pitchFamily="34" charset="0"/>
              </a:rPr>
              <a:t>.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Daarom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krijg</a:t>
            </a:r>
            <a:r>
              <a:rPr lang="en-GB" sz="1800" dirty="0">
                <a:effectLst/>
                <a:latin typeface="Calibri" panose="020F0502020204030204" pitchFamily="34" charset="0"/>
              </a:rPr>
              <a:t> je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tijdens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deze</a:t>
            </a:r>
            <a:r>
              <a:rPr lang="en-GB" sz="1800" dirty="0">
                <a:effectLst/>
                <a:latin typeface="Calibri" panose="020F0502020204030204" pitchFamily="34" charset="0"/>
              </a:rPr>
              <a:t> training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geregeld</a:t>
            </a:r>
            <a:r>
              <a:rPr lang="en-GB" sz="1800" dirty="0">
                <a:effectLst/>
                <a:latin typeface="Calibri" panose="020F0502020204030204" pitchFamily="34" charset="0"/>
              </a:rPr>
              <a:t> het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woord</a:t>
            </a:r>
            <a:r>
              <a:rPr lang="en-GB" sz="1800" dirty="0">
                <a:effectLst/>
                <a:latin typeface="Calibri" panose="020F0502020204030204" pitchFamily="34" charset="0"/>
              </a:rPr>
              <a:t>. </a:t>
            </a:r>
            <a:endParaRPr lang="en-GB" dirty="0"/>
          </a:p>
          <a:p>
            <a:r>
              <a:rPr lang="en-GB" sz="1800" dirty="0" err="1">
                <a:effectLst/>
                <a:latin typeface="Calibri" panose="020F0502020204030204" pitchFamily="34" charset="0"/>
              </a:rPr>
              <a:t>Bekijk</a:t>
            </a:r>
            <a:r>
              <a:rPr lang="en-GB" sz="1800" dirty="0">
                <a:effectLst/>
                <a:latin typeface="Calibri" panose="020F0502020204030204" pitchFamily="34" charset="0"/>
              </a:rPr>
              <a:t> elk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spreekmoment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als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kans</a:t>
            </a:r>
            <a:r>
              <a:rPr lang="en-GB" sz="1800" dirty="0">
                <a:effectLst/>
                <a:latin typeface="Calibri" panose="020F0502020204030204" pitchFamily="34" charset="0"/>
              </a:rPr>
              <a:t> om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beter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te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leren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omgaan</a:t>
            </a:r>
            <a:r>
              <a:rPr lang="en-GB" sz="1800" dirty="0">
                <a:effectLst/>
                <a:latin typeface="Calibri" panose="020F0502020204030204" pitchFamily="34" charset="0"/>
              </a:rPr>
              <a:t> met ‘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spreekangst</a:t>
            </a:r>
            <a:r>
              <a:rPr lang="en-GB" sz="1800" dirty="0">
                <a:effectLst/>
                <a:latin typeface="Calibri" panose="020F0502020204030204" pitchFamily="34" charset="0"/>
              </a:rPr>
              <a:t>’.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maak</a:t>
            </a:r>
            <a:r>
              <a:rPr lang="en-GB" sz="1800" dirty="0">
                <a:effectLst/>
                <a:latin typeface="Calibri" panose="020F0502020204030204" pitchFamily="34" charset="0"/>
              </a:rPr>
              <a:t> van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spreekangst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spreekdrang</a:t>
            </a:r>
            <a:r>
              <a:rPr lang="en-GB" sz="1800" dirty="0">
                <a:effectLst/>
                <a:latin typeface="Calibri" panose="020F0502020204030204" pitchFamily="34" charset="0"/>
              </a:rPr>
              <a:t>. </a:t>
            </a:r>
            <a:endParaRPr lang="en-GB" dirty="0"/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3777E-5B84-EE49-B4CD-D09D5C9324BE}" type="slidenum">
              <a:rPr lang="en-BE" smtClean="0"/>
              <a:t>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94587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 err="1">
                <a:effectLst/>
                <a:latin typeface="Calibri" panose="020F0502020204030204" pitchFamily="34" charset="0"/>
              </a:rPr>
              <a:t>Beginnende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sprekers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willen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vaak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te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veel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vertellen</a:t>
            </a:r>
            <a:r>
              <a:rPr lang="en-GB" sz="1800" dirty="0">
                <a:effectLst/>
                <a:latin typeface="Calibri" panose="020F0502020204030204" pitchFamily="34" charset="0"/>
              </a:rPr>
              <a:t>.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Krijg</a:t>
            </a:r>
            <a:r>
              <a:rPr lang="en-GB" sz="1800" dirty="0">
                <a:effectLst/>
                <a:latin typeface="Calibri" panose="020F0502020204030204" pitchFamily="34" charset="0"/>
              </a:rPr>
              <a:t> je 10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minuten</a:t>
            </a:r>
            <a:r>
              <a:rPr lang="en-GB" sz="1800" dirty="0">
                <a:effectLst/>
                <a:latin typeface="Calibri" panose="020F0502020204030204" pitchFamily="34" charset="0"/>
              </a:rPr>
              <a:t>? Dan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wil</a:t>
            </a:r>
            <a:r>
              <a:rPr lang="en-GB" sz="1800" dirty="0">
                <a:effectLst/>
                <a:latin typeface="Calibri" panose="020F0502020204030204" pitchFamily="34" charset="0"/>
              </a:rPr>
              <a:t> je in die 10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minuten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bewijzen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dat</a:t>
            </a:r>
            <a:r>
              <a:rPr lang="en-GB" sz="1800" dirty="0">
                <a:effectLst/>
                <a:latin typeface="Calibri" panose="020F0502020204030204" pitchFamily="34" charset="0"/>
              </a:rPr>
              <a:t> je heel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veel</a:t>
            </a:r>
            <a:r>
              <a:rPr lang="en-GB" sz="1800" dirty="0">
                <a:effectLst/>
                <a:latin typeface="Calibri" panose="020F0502020204030204" pitchFamily="34" charset="0"/>
              </a:rPr>
              <a:t> van je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onderwerp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afweet</a:t>
            </a:r>
            <a:r>
              <a:rPr lang="en-GB" sz="1800" dirty="0">
                <a:effectLst/>
                <a:latin typeface="Calibri" panose="020F0502020204030204" pitchFamily="34" charset="0"/>
              </a:rPr>
              <a:t>.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dat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schiet</a:t>
            </a:r>
            <a:r>
              <a:rPr lang="en-GB" sz="1800" dirty="0">
                <a:effectLst/>
                <a:latin typeface="Calibri" panose="020F0502020204030204" pitchFamily="34" charset="0"/>
              </a:rPr>
              <a:t> je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presentatie</a:t>
            </a:r>
            <a:r>
              <a:rPr lang="en-GB" sz="1800" dirty="0">
                <a:effectLst/>
                <a:latin typeface="Calibri" panose="020F0502020204030204" pitchFamily="34" charset="0"/>
              </a:rPr>
              <a:t> alle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kanten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op.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Bovendien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verveel</a:t>
            </a:r>
            <a:r>
              <a:rPr lang="en-GB" sz="1800" dirty="0">
                <a:effectLst/>
                <a:latin typeface="Calibri" panose="020F0502020204030204" pitchFamily="34" charset="0"/>
              </a:rPr>
              <a:t> je je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publiek</a:t>
            </a:r>
            <a:r>
              <a:rPr lang="en-GB" sz="1800" dirty="0">
                <a:effectLst/>
                <a:latin typeface="Calibri" panose="020F0502020204030204" pitchFamily="34" charset="0"/>
              </a:rPr>
              <a:t> al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snel</a:t>
            </a:r>
            <a:r>
              <a:rPr lang="en-GB" sz="1800" dirty="0">
                <a:effectLst/>
                <a:latin typeface="Calibri" panose="020F0502020204030204" pitchFamily="34" charset="0"/>
              </a:rPr>
              <a:t> met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te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veel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inhoud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te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weinig</a:t>
            </a:r>
            <a:r>
              <a:rPr lang="en-GB" sz="1800" dirty="0">
                <a:effectLst/>
                <a:latin typeface="Calibri" panose="020F0502020204030204" pitchFamily="34" charset="0"/>
              </a:rPr>
              <a:t> ‘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richting</a:t>
            </a:r>
            <a:r>
              <a:rPr lang="en-GB" sz="1800" dirty="0">
                <a:effectLst/>
                <a:latin typeface="Calibri" panose="020F0502020204030204" pitchFamily="34" charset="0"/>
              </a:rPr>
              <a:t>’.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Niemand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kan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nog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volgen</a:t>
            </a:r>
            <a:r>
              <a:rPr lang="en-GB" sz="1800" dirty="0">
                <a:effectLst/>
                <a:latin typeface="Calibri" panose="020F0502020204030204" pitchFamily="34" charset="0"/>
              </a:rPr>
              <a:t>. “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Waar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gaat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dit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eigenlijk</a:t>
            </a:r>
            <a:r>
              <a:rPr lang="en-GB" sz="1800" dirty="0">
                <a:effectLst/>
                <a:latin typeface="Calibri" panose="020F0502020204030204" pitchFamily="34" charset="0"/>
              </a:rPr>
              <a:t> over? Wat is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haar</a:t>
            </a:r>
            <a:r>
              <a:rPr lang="en-GB" sz="1800" dirty="0">
                <a:effectLst/>
                <a:latin typeface="Calibri" panose="020F0502020204030204" pitchFamily="34" charset="0"/>
              </a:rPr>
              <a:t> punt? Wat is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zijn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doel</a:t>
            </a:r>
            <a:r>
              <a:rPr lang="en-GB" sz="1800" dirty="0">
                <a:effectLst/>
                <a:latin typeface="Calibri" panose="020F0502020204030204" pitchFamily="34" charset="0"/>
              </a:rPr>
              <a:t>?” </a:t>
            </a:r>
            <a:endParaRPr lang="en-GB" dirty="0"/>
          </a:p>
          <a:p>
            <a:r>
              <a:rPr lang="en-GB" sz="1800" dirty="0" err="1">
                <a:effectLst/>
                <a:latin typeface="Calibri" panose="020F0502020204030204" pitchFamily="34" charset="0"/>
              </a:rPr>
              <a:t>Presentatiecoach</a:t>
            </a:r>
            <a:r>
              <a:rPr lang="en-GB" sz="1800" dirty="0">
                <a:effectLst/>
                <a:latin typeface="Calibri" panose="020F0502020204030204" pitchFamily="34" charset="0"/>
              </a:rPr>
              <a:t> Remco Claassen (2011, p. 133)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noemt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dit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fenomeen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‘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sprekerspijn</a:t>
            </a:r>
            <a:r>
              <a:rPr lang="en-GB" sz="1800" dirty="0">
                <a:effectLst/>
                <a:latin typeface="Calibri" panose="020F0502020204030204" pitchFamily="34" charset="0"/>
              </a:rPr>
              <a:t>’. 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Je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toehoorders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kunnen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 maar 5 plus twee/min twee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zaken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onthouden</a:t>
            </a:r>
            <a:r>
              <a:rPr lang="en-GB" sz="1800" dirty="0">
                <a:effectLst/>
                <a:latin typeface="Calibri" panose="020F0502020204030204" pitchFamily="34" charset="0"/>
              </a:rPr>
              <a:t>.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Dus</a:t>
            </a:r>
            <a:r>
              <a:rPr lang="en-GB" sz="1800" dirty="0">
                <a:effectLst/>
                <a:latin typeface="Calibri" panose="020F0502020204030204" pitchFamily="34" charset="0"/>
              </a:rPr>
              <a:t> in het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ergste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geval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geef</a:t>
            </a:r>
            <a:r>
              <a:rPr lang="en-GB" sz="1800" dirty="0">
                <a:effectLst/>
                <a:latin typeface="Calibri" panose="020F0502020204030204" pitchFamily="34" charset="0"/>
              </a:rPr>
              <a:t> je maar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drie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zaken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mee, in het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beste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geval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zo’n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zeven</a:t>
            </a:r>
            <a:r>
              <a:rPr lang="en-GB" sz="1800" dirty="0">
                <a:effectLst/>
                <a:latin typeface="Calibri" panose="020F0502020204030204" pitchFamily="34" charset="0"/>
              </a:rPr>
              <a:t>.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Alles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hangt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af</a:t>
            </a:r>
            <a:r>
              <a:rPr lang="en-GB" sz="1800" dirty="0">
                <a:effectLst/>
                <a:latin typeface="Calibri" panose="020F0502020204030204" pitchFamily="34" charset="0"/>
              </a:rPr>
              <a:t> van je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inhoud</a:t>
            </a:r>
            <a:r>
              <a:rPr lang="en-GB" sz="1800" dirty="0">
                <a:effectLst/>
                <a:latin typeface="Calibri" panose="020F0502020204030204" pitchFamily="34" charset="0"/>
              </a:rPr>
              <a:t>, de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manier</a:t>
            </a:r>
            <a:r>
              <a:rPr lang="en-GB" sz="1800" dirty="0">
                <a:effectLst/>
                <a:latin typeface="Calibri" panose="020F0502020204030204" pitchFamily="34" charset="0"/>
              </a:rPr>
              <a:t> van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presenteren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de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voorkennis</a:t>
            </a:r>
            <a:r>
              <a:rPr lang="en-GB" sz="1800" dirty="0">
                <a:effectLst/>
                <a:latin typeface="Calibri" panose="020F0502020204030204" pitchFamily="34" charset="0"/>
              </a:rPr>
              <a:t> van je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publiek</a:t>
            </a:r>
            <a:r>
              <a:rPr lang="en-GB" sz="1800" dirty="0">
                <a:effectLst/>
                <a:latin typeface="Calibri" panose="020F0502020204030204" pitchFamily="34" charset="0"/>
              </a:rPr>
              <a:t>. </a:t>
            </a:r>
            <a:endParaRPr lang="en-GB" dirty="0"/>
          </a:p>
          <a:p>
            <a:r>
              <a:rPr lang="en-GB" sz="1800" dirty="0" err="1">
                <a:effectLst/>
                <a:latin typeface="Calibri" panose="020F0502020204030204" pitchFamily="34" charset="0"/>
              </a:rPr>
              <a:t>Stoppen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we dan maar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beter</a:t>
            </a:r>
            <a:r>
              <a:rPr lang="en-GB" sz="1800" dirty="0">
                <a:effectLst/>
                <a:latin typeface="Calibri" panose="020F0502020204030204" pitchFamily="34" charset="0"/>
              </a:rPr>
              <a:t> met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presenteren</a:t>
            </a:r>
            <a:r>
              <a:rPr lang="en-GB" sz="1800" dirty="0">
                <a:effectLst/>
                <a:latin typeface="Calibri" panose="020F0502020204030204" pitchFamily="34" charset="0"/>
              </a:rPr>
              <a:t>?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Neen</a:t>
            </a:r>
            <a:r>
              <a:rPr lang="en-GB" sz="1800" dirty="0">
                <a:effectLst/>
                <a:latin typeface="Calibri" panose="020F0502020204030204" pitchFamily="34" charset="0"/>
              </a:rPr>
              <a:t>. Je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moet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deze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beperking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ombuigen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tot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sterkte</a:t>
            </a:r>
            <a:r>
              <a:rPr lang="en-GB" sz="1800" dirty="0">
                <a:effectLst/>
                <a:latin typeface="Calibri" panose="020F0502020204030204" pitchFamily="34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je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presentatie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slechts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één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duidelijk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doel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geven</a:t>
            </a:r>
            <a:r>
              <a:rPr lang="en-GB" sz="1800" dirty="0">
                <a:effectLst/>
                <a:latin typeface="Calibri" panose="020F0502020204030204" pitchFamily="34" charset="0"/>
              </a:rPr>
              <a:t>. </a:t>
            </a:r>
            <a:endParaRPr lang="en-GB" dirty="0"/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3777E-5B84-EE49-B4CD-D09D5C9324BE}" type="slidenum">
              <a:rPr lang="en-BE" smtClean="0"/>
              <a:t>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89768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dirty="0">
                <a:effectLst/>
                <a:latin typeface="Calibri" panose="020F0502020204030204" pitchFamily="34" charset="0"/>
              </a:rPr>
              <a:t>Het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antwoord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 op die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vraag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geeft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 je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presentatie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richting</a:t>
            </a:r>
            <a:r>
              <a:rPr lang="en-GB" sz="1800" dirty="0">
                <a:effectLst/>
                <a:latin typeface="Calibri" panose="020F0502020204030204" pitchFamily="34" charset="0"/>
              </a:rPr>
              <a:t>. Elk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woord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dat</a:t>
            </a:r>
            <a:r>
              <a:rPr lang="en-GB" sz="1800" dirty="0">
                <a:effectLst/>
                <a:latin typeface="Calibri" panose="020F0502020204030204" pitchFamily="34" charset="0"/>
              </a:rPr>
              <a:t> je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zegt</a:t>
            </a:r>
            <a:r>
              <a:rPr lang="en-GB" sz="1800" dirty="0">
                <a:effectLst/>
                <a:latin typeface="Calibri" panose="020F0502020204030204" pitchFamily="34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moet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naar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dit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doel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toewerken</a:t>
            </a:r>
            <a:r>
              <a:rPr lang="en-GB" sz="1800" dirty="0">
                <a:effectLst/>
                <a:latin typeface="Calibri" panose="020F0502020204030204" pitchFamily="34" charset="0"/>
              </a:rPr>
              <a:t>.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Gooi</a:t>
            </a:r>
            <a:r>
              <a:rPr lang="en-GB" sz="1800" dirty="0">
                <a:effectLst/>
                <a:latin typeface="Calibri" panose="020F0502020204030204" pitchFamily="34" charset="0"/>
              </a:rPr>
              <a:t> ballast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overboord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beperk</a:t>
            </a:r>
            <a:r>
              <a:rPr lang="en-GB" sz="1800" dirty="0">
                <a:effectLst/>
                <a:latin typeface="Calibri" panose="020F0502020204030204" pitchFamily="34" charset="0"/>
              </a:rPr>
              <a:t> je tot de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essentie</a:t>
            </a:r>
            <a:r>
              <a:rPr lang="en-GB" sz="1800" dirty="0">
                <a:effectLst/>
                <a:latin typeface="Calibri" panose="020F0502020204030204" pitchFamily="34" charset="0"/>
              </a:rPr>
              <a:t>. </a:t>
            </a:r>
            <a:endParaRPr lang="en-GB" dirty="0"/>
          </a:p>
          <a:p>
            <a:r>
              <a:rPr lang="en-GB" sz="1800" dirty="0" err="1">
                <a:effectLst/>
                <a:latin typeface="Calibri" panose="020F0502020204030204" pitchFamily="34" charset="0"/>
              </a:rPr>
              <a:t>Heb</a:t>
            </a:r>
            <a:r>
              <a:rPr lang="en-GB" sz="1800" dirty="0">
                <a:effectLst/>
                <a:latin typeface="Calibri" panose="020F0502020204030204" pitchFamily="34" charset="0"/>
              </a:rPr>
              <a:t> je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voor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jezelf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duidelijk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één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doel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bepaald</a:t>
            </a:r>
            <a:r>
              <a:rPr lang="en-GB" sz="1800" dirty="0">
                <a:effectLst/>
                <a:latin typeface="Calibri" panose="020F0502020204030204" pitchFamily="34" charset="0"/>
              </a:rPr>
              <a:t>?</a:t>
            </a:r>
            <a:br>
              <a:rPr lang="en-GB" sz="1800" dirty="0">
                <a:effectLst/>
                <a:latin typeface="Calibri" panose="020F0502020204030204" pitchFamily="34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</a:rPr>
              <a:t>Zoek dan alle info,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beelden</a:t>
            </a:r>
            <a:r>
              <a:rPr lang="en-GB" sz="1800" dirty="0">
                <a:effectLst/>
                <a:latin typeface="Calibri" panose="020F0502020204030204" pitchFamily="34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cijfers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inhoud</a:t>
            </a:r>
            <a:r>
              <a:rPr lang="en-GB" sz="1800" dirty="0">
                <a:effectLst/>
                <a:latin typeface="Calibri" panose="020F0502020204030204" pitchFamily="34" charset="0"/>
              </a:rPr>
              <a:t> die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nodig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zijn</a:t>
            </a:r>
            <a:r>
              <a:rPr lang="en-GB" sz="1800" dirty="0">
                <a:effectLst/>
                <a:latin typeface="Calibri" panose="020F0502020204030204" pitchFamily="34" charset="0"/>
              </a:rPr>
              <a:t> om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dat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doel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te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bereiken</a:t>
            </a:r>
            <a:r>
              <a:rPr lang="en-GB" sz="1800" dirty="0">
                <a:effectLst/>
                <a:latin typeface="Calibri" panose="020F0502020204030204" pitchFamily="34" charset="0"/>
              </a:rPr>
              <a:t>. Die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inhoud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presenteer</a:t>
            </a:r>
            <a:r>
              <a:rPr lang="en-GB" sz="1800" dirty="0">
                <a:effectLst/>
                <a:latin typeface="Calibri" panose="020F0502020204030204" pitchFamily="34" charset="0"/>
              </a:rPr>
              <a:t> je best op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zo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logisch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mogelijke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manier</a:t>
            </a:r>
            <a:r>
              <a:rPr lang="en-GB" sz="1800" dirty="0">
                <a:effectLst/>
                <a:latin typeface="Calibri" panose="020F0502020204030204" pitchFamily="34" charset="0"/>
              </a:rPr>
              <a:t>. 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Je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geeft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dus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structuur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aan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 je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ganse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verhaal</a:t>
            </a:r>
            <a:r>
              <a:rPr lang="en-GB" sz="1800" dirty="0">
                <a:effectLst/>
                <a:latin typeface="Calibri" panose="020F0502020204030204" pitchFamily="34" charset="0"/>
              </a:rPr>
              <a:t>.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denk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eraan</a:t>
            </a:r>
            <a:r>
              <a:rPr lang="en-GB" sz="1800" dirty="0">
                <a:effectLst/>
                <a:latin typeface="Calibri" panose="020F0502020204030204" pitchFamily="34" charset="0"/>
              </a:rPr>
              <a:t>: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logisch</a:t>
            </a:r>
            <a:r>
              <a:rPr lang="en-GB" sz="1800" dirty="0">
                <a:effectLst/>
                <a:latin typeface="Calibri" panose="020F0502020204030204" pitchFamily="34" charset="0"/>
              </a:rPr>
              <a:t> is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niet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voorspelbaar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saai</a:t>
            </a:r>
            <a:r>
              <a:rPr lang="en-GB" sz="1800" dirty="0">
                <a:effectLst/>
                <a:latin typeface="Calibri" panose="020F0502020204030204" pitchFamily="34" charset="0"/>
              </a:rPr>
              <a:t>, want dan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verlies</a:t>
            </a:r>
            <a:r>
              <a:rPr lang="en-GB" sz="1800" dirty="0">
                <a:effectLst/>
                <a:latin typeface="Calibri" panose="020F0502020204030204" pitchFamily="34" charset="0"/>
              </a:rPr>
              <a:t> je al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snel</a:t>
            </a:r>
            <a:r>
              <a:rPr lang="en-GB" sz="1800" dirty="0">
                <a:effectLst/>
                <a:latin typeface="Calibri" panose="020F0502020204030204" pitchFamily="34" charset="0"/>
              </a:rPr>
              <a:t> de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aandacht</a:t>
            </a:r>
            <a:r>
              <a:rPr lang="en-GB" sz="1800" dirty="0">
                <a:effectLst/>
                <a:latin typeface="Calibri" panose="020F0502020204030204" pitchFamily="34" charset="0"/>
              </a:rPr>
              <a:t>. </a:t>
            </a:r>
            <a:endParaRPr lang="en-GB" dirty="0"/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3777E-5B84-EE49-B4CD-D09D5C9324BE}" type="slidenum">
              <a:rPr lang="en-BE" smtClean="0"/>
              <a:t>9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84684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 err="1">
                <a:effectLst/>
                <a:latin typeface="Calibri" panose="020F0502020204030204" pitchFamily="34" charset="0"/>
              </a:rPr>
              <a:t>Probleem</a:t>
            </a:r>
            <a:r>
              <a:rPr lang="en-GB" sz="1800" dirty="0">
                <a:effectLst/>
                <a:latin typeface="Calibri" panose="020F0502020204030204" pitchFamily="34" charset="0"/>
              </a:rPr>
              <a:t> –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mogelijkheden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–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oplossing</a:t>
            </a:r>
            <a:br>
              <a:rPr lang="en-GB" sz="1800" dirty="0">
                <a:effectLst/>
                <a:latin typeface="Calibri" panose="020F0502020204030204" pitchFamily="34" charset="0"/>
              </a:rPr>
            </a:br>
            <a:r>
              <a:rPr lang="en-GB" sz="1800" dirty="0" err="1">
                <a:effectLst/>
                <a:latin typeface="Calibri" panose="020F0502020204030204" pitchFamily="34" charset="0"/>
              </a:rPr>
              <a:t>Verleden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–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heden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–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toekomst</a:t>
            </a:r>
            <a:br>
              <a:rPr lang="en-GB" sz="1800" dirty="0">
                <a:effectLst/>
                <a:latin typeface="Calibri" panose="020F0502020204030204" pitchFamily="34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</a:rPr>
              <a:t>Start –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wedstrijd</a:t>
            </a:r>
            <a:r>
              <a:rPr lang="en-GB" sz="1800" dirty="0">
                <a:effectLst/>
                <a:latin typeface="Calibri" panose="020F0502020204030204" pitchFamily="34" charset="0"/>
              </a:rPr>
              <a:t> – finish</a:t>
            </a:r>
            <a:br>
              <a:rPr lang="en-GB" sz="1800" dirty="0">
                <a:effectLst/>
                <a:latin typeface="Calibri" panose="020F0502020204030204" pitchFamily="34" charset="0"/>
              </a:rPr>
            </a:br>
            <a:r>
              <a:rPr lang="en-GB" sz="1800" dirty="0" err="1">
                <a:effectLst/>
                <a:latin typeface="Calibri" panose="020F0502020204030204" pitchFamily="34" charset="0"/>
              </a:rPr>
              <a:t>Anekdote</a:t>
            </a:r>
            <a:r>
              <a:rPr lang="en-GB" sz="1800" dirty="0">
                <a:effectLst/>
                <a:latin typeface="Calibri" panose="020F0502020204030204" pitchFamily="34" charset="0"/>
              </a:rPr>
              <a:t> (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verhalend</a:t>
            </a:r>
            <a:r>
              <a:rPr lang="en-GB" sz="1800" dirty="0">
                <a:effectLst/>
                <a:latin typeface="Calibri" panose="020F0502020204030204" pitchFamily="34" charset="0"/>
              </a:rPr>
              <a:t>) –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feitelijke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gegevens</a:t>
            </a:r>
            <a:r>
              <a:rPr lang="en-GB" sz="1800" dirty="0">
                <a:effectLst/>
                <a:latin typeface="Calibri" panose="020F0502020204030204" pitchFamily="34" charset="0"/>
              </a:rPr>
              <a:t> (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harde</a:t>
            </a:r>
            <a:r>
              <a:rPr lang="en-GB" sz="1800" dirty="0">
                <a:effectLst/>
                <a:latin typeface="Calibri" panose="020F0502020204030204" pitchFamily="34" charset="0"/>
              </a:rPr>
              <a:t> info) –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einde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anekdote</a:t>
            </a:r>
            <a:r>
              <a:rPr lang="en-GB" sz="1800" dirty="0">
                <a:effectLst/>
                <a:latin typeface="Calibri" panose="020F0502020204030204" pitchFamily="34" charset="0"/>
              </a:rPr>
              <a:t> (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verhalend</a:t>
            </a:r>
            <a:r>
              <a:rPr lang="en-GB" sz="1800" dirty="0">
                <a:effectLst/>
                <a:latin typeface="Calibri" panose="020F0502020204030204" pitchFamily="34" charset="0"/>
              </a:rPr>
              <a:t>)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Vragen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aan</a:t>
            </a:r>
            <a:r>
              <a:rPr lang="en-GB" sz="1800" dirty="0">
                <a:effectLst/>
                <a:latin typeface="Calibri" panose="020F0502020204030204" pitchFamily="34" charset="0"/>
              </a:rPr>
              <a:t> je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publiek</a:t>
            </a:r>
            <a:r>
              <a:rPr lang="en-GB" sz="1800" dirty="0">
                <a:effectLst/>
                <a:latin typeface="Calibri" panose="020F0502020204030204" pitchFamily="34" charset="0"/>
              </a:rPr>
              <a:t> (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interactie</a:t>
            </a:r>
            <a:r>
              <a:rPr lang="en-GB" sz="1800" dirty="0">
                <a:effectLst/>
                <a:latin typeface="Calibri" panose="020F0502020204030204" pitchFamily="34" charset="0"/>
              </a:rPr>
              <a:t>) –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presentatie</a:t>
            </a:r>
            <a:r>
              <a:rPr lang="en-GB" sz="1800" dirty="0">
                <a:effectLst/>
                <a:latin typeface="Calibri" panose="020F0502020204030204" pitchFamily="34" charset="0"/>
              </a:rPr>
              <a:t> (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eenrichting</a:t>
            </a:r>
            <a:r>
              <a:rPr lang="en-GB" sz="1800" dirty="0">
                <a:effectLst/>
                <a:latin typeface="Calibri" panose="020F0502020204030204" pitchFamily="34" charset="0"/>
              </a:rPr>
              <a:t>) –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vragen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aan</a:t>
            </a:r>
            <a:r>
              <a:rPr lang="en-GB" sz="1800" dirty="0">
                <a:effectLst/>
                <a:latin typeface="Calibri" panose="020F0502020204030204" pitchFamily="34" charset="0"/>
              </a:rPr>
              <a:t> je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publiek</a:t>
            </a:r>
            <a:r>
              <a:rPr lang="en-GB" sz="1800" dirty="0">
                <a:effectLst/>
                <a:latin typeface="Calibri" panose="020F0502020204030204" pitchFamily="34" charset="0"/>
              </a:rPr>
              <a:t> ... </a:t>
            </a:r>
            <a:endParaRPr lang="en-GB" dirty="0"/>
          </a:p>
          <a:p>
            <a:r>
              <a:rPr lang="en-GB" sz="1800" dirty="0" err="1">
                <a:effectLst/>
                <a:latin typeface="Calibri" panose="020F0502020204030204" pitchFamily="34" charset="0"/>
              </a:rPr>
              <a:t>Welke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structuur</a:t>
            </a:r>
            <a:r>
              <a:rPr lang="en-GB" sz="1800" dirty="0">
                <a:effectLst/>
                <a:latin typeface="Calibri" panose="020F0502020204030204" pitchFamily="34" charset="0"/>
              </a:rPr>
              <a:t> je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ook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kiest</a:t>
            </a:r>
            <a:r>
              <a:rPr lang="en-GB" sz="1800" dirty="0">
                <a:effectLst/>
                <a:latin typeface="Calibri" panose="020F0502020204030204" pitchFamily="34" charset="0"/>
              </a:rPr>
              <a:t>: 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begin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altijd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 het met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einde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 in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gedachten</a:t>
            </a:r>
            <a:r>
              <a:rPr lang="en-GB" sz="1800" dirty="0">
                <a:effectLst/>
                <a:latin typeface="Calibri" panose="020F0502020204030204" pitchFamily="34" charset="0"/>
              </a:rPr>
              <a:t>.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Verwijs</a:t>
            </a:r>
            <a:r>
              <a:rPr lang="en-GB" sz="1800" dirty="0">
                <a:effectLst/>
                <a:latin typeface="Calibri" panose="020F0502020204030204" pitchFamily="34" charset="0"/>
              </a:rPr>
              <a:t> je op het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einde</a:t>
            </a:r>
            <a:r>
              <a:rPr lang="en-GB" sz="1800" dirty="0">
                <a:effectLst/>
                <a:latin typeface="Calibri" panose="020F0502020204030204" pitchFamily="34" charset="0"/>
              </a:rPr>
              <a:t> van je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presentatie</a:t>
            </a:r>
            <a:r>
              <a:rPr lang="en-GB" sz="1800" dirty="0">
                <a:effectLst/>
                <a:latin typeface="Calibri" panose="020F0502020204030204" pitchFamily="34" charset="0"/>
              </a:rPr>
              <a:t> op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creatieve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manier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terug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naar</a:t>
            </a:r>
            <a:r>
              <a:rPr lang="en-GB" sz="1800" dirty="0">
                <a:effectLst/>
                <a:latin typeface="Calibri" panose="020F0502020204030204" pitchFamily="34" charset="0"/>
              </a:rPr>
              <a:t> je begin, dan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komt</a:t>
            </a:r>
            <a:r>
              <a:rPr lang="en-GB" sz="1800" dirty="0">
                <a:effectLst/>
                <a:latin typeface="Calibri" panose="020F0502020204030204" pitchFamily="34" charset="0"/>
              </a:rPr>
              <a:t> je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presentatie</a:t>
            </a:r>
            <a:r>
              <a:rPr lang="en-GB" sz="1800" dirty="0">
                <a:effectLst/>
                <a:latin typeface="Calibri" panose="020F0502020204030204" pitchFamily="34" charset="0"/>
              </a:rPr>
              <a:t> ‘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harmonisch</a:t>
            </a:r>
            <a:r>
              <a:rPr lang="en-GB" sz="1800" dirty="0">
                <a:effectLst/>
                <a:latin typeface="Calibri" panose="020F0502020204030204" pitchFamily="34" charset="0"/>
              </a:rPr>
              <a:t>’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gestructureerd</a:t>
            </a:r>
            <a:r>
              <a:rPr lang="en-GB" sz="1800" dirty="0">
                <a:effectLst/>
                <a:latin typeface="Calibri" panose="020F0502020204030204" pitchFamily="34" charset="0"/>
              </a:rPr>
              <a:t> over.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simpel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trucje</a:t>
            </a:r>
            <a:r>
              <a:rPr lang="en-GB" sz="1800" dirty="0">
                <a:effectLst/>
                <a:latin typeface="Calibri" panose="020F0502020204030204" pitchFamily="34" charset="0"/>
              </a:rPr>
              <a:t> om ‘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structuur</a:t>
            </a:r>
            <a:r>
              <a:rPr lang="en-GB" sz="1800" dirty="0">
                <a:effectLst/>
                <a:latin typeface="Calibri" panose="020F0502020204030204" pitchFamily="34" charset="0"/>
              </a:rPr>
              <a:t>’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te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geven</a:t>
            </a:r>
            <a:r>
              <a:rPr lang="en-GB" sz="1800" dirty="0">
                <a:effectLst/>
                <a:latin typeface="Calibri" panose="020F0502020204030204" pitchFamily="34" charset="0"/>
              </a:rPr>
              <a:t>. </a:t>
            </a:r>
            <a:endParaRPr lang="en-GB" dirty="0"/>
          </a:p>
          <a:p>
            <a:r>
              <a:rPr lang="en-GB" sz="1800" dirty="0" err="1">
                <a:effectLst/>
                <a:latin typeface="Calibri" panose="020F0502020204030204" pitchFamily="34" charset="0"/>
              </a:rPr>
              <a:t>Heb</a:t>
            </a:r>
            <a:r>
              <a:rPr lang="en-GB" sz="1800" dirty="0">
                <a:effectLst/>
                <a:latin typeface="Calibri" panose="020F0502020204030204" pitchFamily="34" charset="0"/>
              </a:rPr>
              <a:t> je het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moeilijk</a:t>
            </a:r>
            <a:r>
              <a:rPr lang="en-GB" sz="1800" dirty="0">
                <a:effectLst/>
                <a:latin typeface="Calibri" panose="020F0502020204030204" pitchFamily="34" charset="0"/>
              </a:rPr>
              <a:t> om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zelf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structuur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aan</a:t>
            </a:r>
            <a:r>
              <a:rPr lang="en-GB" sz="1800" dirty="0">
                <a:effectLst/>
                <a:latin typeface="Calibri" panose="020F0502020204030204" pitchFamily="34" charset="0"/>
              </a:rPr>
              <a:t> je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betoog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te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geven</a:t>
            </a:r>
            <a:r>
              <a:rPr lang="en-GB" sz="1800" dirty="0">
                <a:effectLst/>
                <a:latin typeface="Calibri" panose="020F0502020204030204" pitchFamily="34" charset="0"/>
              </a:rPr>
              <a:t>? Maak dan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gebruik</a:t>
            </a:r>
            <a:r>
              <a:rPr lang="en-GB" sz="1800" dirty="0">
                <a:effectLst/>
                <a:latin typeface="Calibri" panose="020F0502020204030204" pitchFamily="34" charset="0"/>
              </a:rPr>
              <a:t> van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standaard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 schema’s</a:t>
            </a:r>
            <a:r>
              <a:rPr lang="en-GB" sz="1800" dirty="0">
                <a:effectLst/>
                <a:latin typeface="Calibri" panose="020F0502020204030204" pitchFamily="34" charset="0"/>
              </a:rPr>
              <a:t>. Binnen die schema’s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kun</a:t>
            </a:r>
            <a:r>
              <a:rPr lang="en-GB" sz="1800" dirty="0">
                <a:effectLst/>
                <a:latin typeface="Calibri" panose="020F0502020204030204" pitchFamily="34" charset="0"/>
              </a:rPr>
              <a:t> je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nog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altijd</a:t>
            </a:r>
            <a:r>
              <a:rPr lang="en-GB" sz="1800" dirty="0">
                <a:effectLst/>
                <a:latin typeface="Calibri" panose="020F0502020204030204" pitchFamily="34" charset="0"/>
              </a:rPr>
              <a:t> heel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creatief</a:t>
            </a:r>
            <a:r>
              <a:rPr lang="en-GB" sz="1800" dirty="0">
                <a:effectLst/>
                <a:latin typeface="Calibri" panose="020F0502020204030204" pitchFamily="34" charset="0"/>
              </a:rPr>
              <a:t> je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inhoud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overbrengen</a:t>
            </a:r>
            <a:r>
              <a:rPr lang="en-GB" sz="1800" dirty="0">
                <a:effectLst/>
                <a:latin typeface="Calibri" panose="020F0502020204030204" pitchFamily="34" charset="0"/>
              </a:rPr>
              <a:t>.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standaard</a:t>
            </a:r>
            <a:r>
              <a:rPr lang="en-GB" sz="1800" dirty="0">
                <a:effectLst/>
                <a:latin typeface="Calibri" panose="020F0502020204030204" pitchFamily="34" charset="0"/>
              </a:rPr>
              <a:t> schema is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dus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iets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anders</a:t>
            </a:r>
            <a:r>
              <a:rPr lang="en-GB" sz="1800" dirty="0">
                <a:effectLst/>
                <a:latin typeface="Calibri" panose="020F0502020204030204" pitchFamily="34" charset="0"/>
              </a:rPr>
              <a:t> dan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standaard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presentatie</a:t>
            </a:r>
            <a:r>
              <a:rPr lang="en-GB" sz="1800" dirty="0">
                <a:effectLst/>
                <a:latin typeface="Calibri" panose="020F0502020204030204" pitchFamily="34" charset="0"/>
              </a:rPr>
              <a:t>. </a:t>
            </a:r>
            <a:endParaRPr lang="en-GB" dirty="0"/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3777E-5B84-EE49-B4CD-D09D5C9324BE}" type="slidenum">
              <a:rPr lang="en-BE" smtClean="0"/>
              <a:t>11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9809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 err="1">
                <a:effectLst/>
                <a:latin typeface="Calibri" panose="020F0502020204030204" pitchFamily="34" charset="0"/>
              </a:rPr>
              <a:t>Scenaristen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werken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met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plotpoints</a:t>
            </a:r>
            <a:r>
              <a:rPr lang="en-GB" sz="1800" dirty="0">
                <a:effectLst/>
                <a:latin typeface="Calibri" panose="020F0502020204030204" pitchFamily="34" charset="0"/>
              </a:rPr>
              <a:t>.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Momenten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waarop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verhaal</a:t>
            </a:r>
            <a:r>
              <a:rPr lang="en-GB" sz="1800" dirty="0">
                <a:effectLst/>
                <a:latin typeface="Calibri" panose="020F0502020204030204" pitchFamily="34" charset="0"/>
              </a:rPr>
              <a:t> ‘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kantelt</a:t>
            </a:r>
            <a:r>
              <a:rPr lang="en-GB" sz="1800" dirty="0">
                <a:effectLst/>
                <a:latin typeface="Calibri" panose="020F0502020204030204" pitchFamily="34" charset="0"/>
              </a:rPr>
              <a:t>’;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verrassingsmomenten</a:t>
            </a:r>
            <a:r>
              <a:rPr lang="en-GB" sz="1800" dirty="0">
                <a:effectLst/>
                <a:latin typeface="Calibri" panose="020F0502020204030204" pitchFamily="34" charset="0"/>
              </a:rPr>
              <a:t>. Is je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aandacht</a:t>
            </a:r>
            <a:r>
              <a:rPr lang="en-GB" sz="1800" dirty="0">
                <a:effectLst/>
                <a:latin typeface="Calibri" panose="020F0502020204030204" pitchFamily="34" charset="0"/>
              </a:rPr>
              <a:t> wat minder, dan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brengen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die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verrassingen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je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weer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bij</a:t>
            </a:r>
            <a:r>
              <a:rPr lang="en-GB" sz="1800" dirty="0">
                <a:effectLst/>
                <a:latin typeface="Calibri" panose="020F0502020204030204" pitchFamily="34" charset="0"/>
              </a:rPr>
              <a:t> de les. Wil je de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aandacht</a:t>
            </a:r>
            <a:r>
              <a:rPr lang="en-GB" sz="1800" dirty="0">
                <a:effectLst/>
                <a:latin typeface="Calibri" panose="020F0502020204030204" pitchFamily="34" charset="0"/>
              </a:rPr>
              <a:t> van je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publiek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grijpen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vasthouden</a:t>
            </a:r>
            <a:r>
              <a:rPr lang="en-GB" sz="1800" dirty="0">
                <a:effectLst/>
                <a:latin typeface="Calibri" panose="020F0502020204030204" pitchFamily="34" charset="0"/>
              </a:rPr>
              <a:t>, dan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moet</a:t>
            </a:r>
            <a:r>
              <a:rPr lang="en-GB" sz="1800" dirty="0">
                <a:effectLst/>
                <a:latin typeface="Calibri" panose="020F0502020204030204" pitchFamily="34" charset="0"/>
              </a:rPr>
              <a:t> je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voldoende</a:t>
            </a:r>
            <a:r>
              <a:rPr lang="en-GB" sz="1800" dirty="0">
                <a:effectLst/>
                <a:latin typeface="Calibri" panose="020F0502020204030204" pitchFamily="34" charset="0"/>
              </a:rPr>
              <a:t> ‘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verrassing</a:t>
            </a:r>
            <a:r>
              <a:rPr lang="en-GB" sz="1800" dirty="0">
                <a:effectLst/>
                <a:latin typeface="Calibri" panose="020F0502020204030204" pitchFamily="34" charset="0"/>
              </a:rPr>
              <a:t>’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inbouwen</a:t>
            </a:r>
            <a:r>
              <a:rPr lang="en-GB" sz="1800" dirty="0">
                <a:effectLst/>
                <a:latin typeface="Calibri" panose="020F0502020204030204" pitchFamily="34" charset="0"/>
              </a:rPr>
              <a:t>.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dat</a:t>
            </a:r>
            <a:r>
              <a:rPr lang="en-GB" sz="1800" dirty="0">
                <a:effectLst/>
                <a:latin typeface="Calibri" panose="020F0502020204030204" pitchFamily="34" charset="0"/>
              </a:rPr>
              <a:t> is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niet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zomaar</a:t>
            </a:r>
            <a:r>
              <a:rPr lang="en-GB" sz="1800" dirty="0">
                <a:effectLst/>
                <a:latin typeface="Calibri" panose="020F0502020204030204" pitchFamily="34" charset="0"/>
              </a:rPr>
              <a:t> ‘de clown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uithangen</a:t>
            </a:r>
            <a:r>
              <a:rPr lang="en-GB" sz="1800" dirty="0">
                <a:effectLst/>
                <a:latin typeface="Calibri" panose="020F0502020204030204" pitchFamily="34" charset="0"/>
              </a:rPr>
              <a:t>’. 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Je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moet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 je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informatie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 (lees: je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kernboodschap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) zo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verpakken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,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dat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 ze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meer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en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 langer impact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heeft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 op je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publiek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.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Ook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als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jij</a:t>
            </a:r>
            <a:r>
              <a:rPr lang="en-GB" sz="1800" dirty="0">
                <a:effectLst/>
                <a:latin typeface="Calibri" panose="020F0502020204030204" pitchFamily="34" charset="0"/>
              </a:rPr>
              <a:t> al lang bent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uitgepraat</a:t>
            </a:r>
            <a:r>
              <a:rPr lang="en-GB" sz="1800" dirty="0">
                <a:effectLst/>
                <a:latin typeface="Calibri" panose="020F0502020204030204" pitchFamily="34" charset="0"/>
              </a:rPr>
              <a:t>. </a:t>
            </a:r>
            <a:endParaRPr lang="en-GB" dirty="0"/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3777E-5B84-EE49-B4CD-D09D5C9324BE}" type="slidenum">
              <a:rPr lang="en-BE" smtClean="0"/>
              <a:t>14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86267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</a:rPr>
              <a:t>Je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krijgt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‘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natuurlijke</a:t>
            </a:r>
            <a:r>
              <a:rPr lang="en-GB" sz="1800" dirty="0">
                <a:effectLst/>
                <a:latin typeface="Calibri" panose="020F0502020204030204" pitchFamily="34" charset="0"/>
              </a:rPr>
              <a:t>’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piek</a:t>
            </a:r>
            <a:r>
              <a:rPr lang="en-GB" sz="1800" dirty="0">
                <a:effectLst/>
                <a:latin typeface="Calibri" panose="020F0502020204030204" pitchFamily="34" charset="0"/>
              </a:rPr>
              <a:t> in de </a:t>
            </a:r>
            <a:r>
              <a:rPr lang="en-GB" sz="1800" i="1" dirty="0" err="1">
                <a:effectLst/>
                <a:latin typeface="Calibri" panose="020F0502020204030204" pitchFamily="34" charset="0"/>
              </a:rPr>
              <a:t>aandachtscurve</a:t>
            </a:r>
            <a:r>
              <a:rPr lang="en-GB" sz="1800" i="1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>
                <a:effectLst/>
                <a:latin typeface="Calibri" panose="020F0502020204030204" pitchFamily="34" charset="0"/>
              </a:rPr>
              <a:t>de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eerste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minuten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(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trouwens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ook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aan</a:t>
            </a:r>
            <a:r>
              <a:rPr lang="en-GB" sz="1800" dirty="0">
                <a:effectLst/>
                <a:latin typeface="Calibri" panose="020F0502020204030204" pitchFamily="34" charset="0"/>
              </a:rPr>
              <a:t> het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einde</a:t>
            </a:r>
            <a:r>
              <a:rPr lang="en-GB" sz="1800" dirty="0">
                <a:effectLst/>
                <a:latin typeface="Calibri" panose="020F0502020204030204" pitchFamily="34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cfr</a:t>
            </a:r>
            <a:r>
              <a:rPr lang="en-GB" sz="1800" dirty="0">
                <a:effectLst/>
                <a:latin typeface="Calibri" panose="020F0502020204030204" pitchFamily="34" charset="0"/>
              </a:rPr>
              <a:t>. Jay &amp; Jay). Benut die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maximaal</a:t>
            </a:r>
            <a:r>
              <a:rPr lang="en-GB" sz="1800" dirty="0">
                <a:effectLst/>
                <a:latin typeface="Calibri" panose="020F0502020204030204" pitchFamily="34" charset="0"/>
              </a:rPr>
              <a:t>. Hoe? Wees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creatief</a:t>
            </a:r>
            <a:r>
              <a:rPr lang="en-GB" sz="1800" dirty="0">
                <a:effectLst/>
                <a:latin typeface="Calibri" panose="020F0502020204030204" pitchFamily="34" charset="0"/>
              </a:rPr>
              <a:t>. Of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probeer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beproefde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methode</a:t>
            </a:r>
            <a:r>
              <a:rPr lang="en-GB" sz="1800" dirty="0">
                <a:effectLst/>
                <a:latin typeface="Calibri" panose="020F0502020204030204" pitchFamily="34" charset="0"/>
              </a:rPr>
              <a:t>; 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</a:rPr>
              <a:t>-  connecting (in de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ogen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kijken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wie</a:t>
            </a:r>
            <a:r>
              <a:rPr lang="en-GB" sz="1800" dirty="0">
                <a:effectLst/>
                <a:latin typeface="Calibri" panose="020F0502020204030204" pitchFamily="34" charset="0"/>
              </a:rPr>
              <a:t>/wat/hoe/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waarom-vragen</a:t>
            </a:r>
            <a:r>
              <a:rPr lang="en-GB" sz="1800" dirty="0">
                <a:effectLst/>
                <a:latin typeface="Calibri" panose="020F0502020204030204" pitchFamily="34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bruggetje</a:t>
            </a:r>
            <a:r>
              <a:rPr lang="en-GB" sz="1800" dirty="0">
                <a:effectLst/>
                <a:latin typeface="Calibri" panose="020F0502020204030204" pitchFamily="34" charset="0"/>
              </a:rPr>
              <a:t> +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er’en</a:t>
            </a:r>
            <a:r>
              <a:rPr lang="en-GB" sz="1800" dirty="0">
                <a:effectLst/>
                <a:latin typeface="Calibri" panose="020F0502020204030204" pitchFamily="34" charset="0"/>
              </a:rPr>
              <a:t>) </a:t>
            </a:r>
            <a:endParaRPr lang="en-GB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</a:rPr>
              <a:t>-  begin met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anekdote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endParaRPr lang="en-GB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</a:rPr>
              <a:t>-  begin met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actualiteit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endParaRPr lang="en-GB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</a:rPr>
              <a:t>-  begin met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onverwachte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inval</a:t>
            </a:r>
            <a:r>
              <a:rPr lang="en-GB" sz="1800" dirty="0">
                <a:effectLst/>
                <a:latin typeface="Calibri" panose="020F0502020204030204" pitchFamily="34" charset="0"/>
              </a:rPr>
              <a:t> (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kan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object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zijn</a:t>
            </a:r>
            <a:r>
              <a:rPr lang="en-GB" sz="1800" dirty="0">
                <a:effectLst/>
                <a:latin typeface="Calibri" panose="020F0502020204030204" pitchFamily="34" charset="0"/>
              </a:rPr>
              <a:t>) </a:t>
            </a:r>
            <a:endParaRPr lang="en-GB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</a:rPr>
              <a:t>-... </a:t>
            </a:r>
            <a:endParaRPr lang="en-GB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 err="1">
                <a:effectLst/>
                <a:latin typeface="Calibri" panose="020F0502020204030204" pitchFamily="34" charset="0"/>
              </a:rPr>
              <a:t>Heb</a:t>
            </a:r>
            <a:r>
              <a:rPr lang="en-GB" sz="1800" dirty="0">
                <a:effectLst/>
                <a:latin typeface="Calibri" panose="020F0502020204030204" pitchFamily="34" charset="0"/>
              </a:rPr>
              <a:t> je de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aandacht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te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pakken</a:t>
            </a:r>
            <a:r>
              <a:rPr lang="en-GB" sz="1800" dirty="0">
                <a:effectLst/>
                <a:latin typeface="Calibri" panose="020F0502020204030204" pitchFamily="34" charset="0"/>
              </a:rPr>
              <a:t>? (locking)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Probeer</a:t>
            </a:r>
            <a:r>
              <a:rPr lang="en-GB" sz="1800" dirty="0">
                <a:effectLst/>
                <a:latin typeface="Calibri" panose="020F0502020204030204" pitchFamily="34" charset="0"/>
              </a:rPr>
              <a:t> die dan zo lang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mogelijk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hoog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te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houden</a:t>
            </a:r>
            <a:r>
              <a:rPr lang="en-GB" sz="1800" dirty="0">
                <a:effectLst/>
                <a:latin typeface="Calibri" panose="020F0502020204030204" pitchFamily="34" charset="0"/>
              </a:rPr>
              <a:t>. Je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dient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hiervoor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een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strijd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aan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te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gaan</a:t>
            </a:r>
            <a:r>
              <a:rPr lang="en-GB" sz="1800" dirty="0">
                <a:effectLst/>
                <a:latin typeface="Calibri" panose="020F0502020204030204" pitchFamily="34" charset="0"/>
              </a:rPr>
              <a:t> met de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dalende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aandachtscurve</a:t>
            </a:r>
            <a:r>
              <a:rPr lang="en-GB" sz="1800" dirty="0">
                <a:effectLst/>
                <a:latin typeface="Calibri" panose="020F0502020204030204" pitchFamily="34" charset="0"/>
              </a:rPr>
              <a:t>. </a:t>
            </a:r>
            <a:endParaRPr lang="en-GB" dirty="0">
              <a:effectLst/>
            </a:endParaRPr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3777E-5B84-EE49-B4CD-D09D5C9324BE}" type="slidenum">
              <a:rPr lang="en-BE" smtClean="0"/>
              <a:t>15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25263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F3EC-D49C-134E-A917-BD88A00D35C0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F483-6334-A544-988A-782300932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32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F3EC-D49C-134E-A917-BD88A00D35C0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F483-6334-A544-988A-782300932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31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F3EC-D49C-134E-A917-BD88A00D35C0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F483-6334-A544-988A-782300932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43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F3EC-D49C-134E-A917-BD88A00D35C0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F483-6334-A544-988A-782300932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23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F3EC-D49C-134E-A917-BD88A00D35C0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F483-6334-A544-988A-782300932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52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F3EC-D49C-134E-A917-BD88A00D35C0}" type="datetimeFigureOut">
              <a:rPr lang="en-US" smtClean="0"/>
              <a:t>9/7/23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F483-6334-A544-988A-782300932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88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F3EC-D49C-134E-A917-BD88A00D35C0}" type="datetimeFigureOut">
              <a:rPr lang="en-US" smtClean="0"/>
              <a:t>9/7/23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F483-6334-A544-988A-782300932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55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F3EC-D49C-134E-A917-BD88A00D35C0}" type="datetimeFigureOut">
              <a:rPr lang="en-US" smtClean="0"/>
              <a:t>9/7/23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F483-6334-A544-988A-782300932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64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F3EC-D49C-134E-A917-BD88A00D35C0}" type="datetimeFigureOut">
              <a:rPr lang="en-US" smtClean="0"/>
              <a:t>9/7/23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F483-6334-A544-988A-782300932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32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F3EC-D49C-134E-A917-BD88A00D35C0}" type="datetimeFigureOut">
              <a:rPr lang="en-US" smtClean="0"/>
              <a:t>9/7/23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F483-6334-A544-988A-782300932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32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9F3EC-D49C-134E-A917-BD88A00D35C0}" type="datetimeFigureOut">
              <a:rPr lang="en-US" smtClean="0"/>
              <a:t>9/7/23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F483-6334-A544-988A-782300932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48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9F3EC-D49C-134E-A917-BD88A00D35C0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BF483-6334-A544-988A-782300932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40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2048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482" name="Picture 2" descr="Public Speaking Word Cloud Concept on a Blackboard, Art Print | Barewalls  Posters &amp; Prints | bwc12598482">
            <a:extLst>
              <a:ext uri="{FF2B5EF4-FFF2-40B4-BE49-F238E27FC236}">
                <a16:creationId xmlns:a16="http://schemas.microsoft.com/office/drawing/2014/main" id="{A1F5035E-37EC-CBC8-4F6C-173F3BDE7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1" r="-1" b="9803"/>
          <a:stretch/>
        </p:blipFill>
        <p:spPr bwMode="auto">
          <a:xfrm>
            <a:off x="20" y="1282"/>
            <a:ext cx="9905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454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DNA-weergave">
            <a:extLst>
              <a:ext uri="{FF2B5EF4-FFF2-40B4-BE49-F238E27FC236}">
                <a16:creationId xmlns:a16="http://schemas.microsoft.com/office/drawing/2014/main" id="{031C9B2C-4E26-38BF-C641-5469CE028B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50"/>
          <a:stretch/>
        </p:blipFill>
        <p:spPr>
          <a:xfrm>
            <a:off x="-2475" y="10"/>
            <a:ext cx="9905998" cy="6857990"/>
          </a:xfrm>
          <a:prstGeom prst="rect">
            <a:avLst/>
          </a:prstGeom>
        </p:spPr>
      </p:pic>
      <p:sp>
        <p:nvSpPr>
          <p:cNvPr id="15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905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376161-31E4-6367-2967-4A2D8E57E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325550"/>
            <a:ext cx="817245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>
                <a:solidFill>
                  <a:srgbClr val="FFFFFF"/>
                </a:solidFill>
              </a:rPr>
              <a:t>Structuur (voorbeelden)</a:t>
            </a:r>
          </a:p>
        </p:txBody>
      </p:sp>
    </p:spTree>
    <p:extLst>
      <p:ext uri="{BB962C8B-B14F-4D97-AF65-F5344CB8AC3E}">
        <p14:creationId xmlns:p14="http://schemas.microsoft.com/office/powerpoint/2010/main" val="2617785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age5image54709504">
            <a:extLst>
              <a:ext uri="{FF2B5EF4-FFF2-40B4-BE49-F238E27FC236}">
                <a16:creationId xmlns:a16="http://schemas.microsoft.com/office/drawing/2014/main" id="{EDD841A1-D60A-85F7-742B-48447810AC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8249" y="18926"/>
            <a:ext cx="4582182" cy="683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798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ellen in het water">
            <a:extLst>
              <a:ext uri="{FF2B5EF4-FFF2-40B4-BE49-F238E27FC236}">
                <a16:creationId xmlns:a16="http://schemas.microsoft.com/office/drawing/2014/main" id="{7A7CC700-E2DA-D0D3-AF32-741BC8AFF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82" b="-1"/>
          <a:stretch/>
        </p:blipFill>
        <p:spPr>
          <a:xfrm>
            <a:off x="-2475" y="10"/>
            <a:ext cx="9905998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905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875A5-26E1-D843-1C84-4A7EC758A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325550"/>
            <a:ext cx="817245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dirty="0" err="1">
                <a:solidFill>
                  <a:srgbClr val="FFFFFF"/>
                </a:solidFill>
              </a:rPr>
              <a:t>Structuur</a:t>
            </a:r>
            <a:r>
              <a:rPr lang="en-US" sz="4700" dirty="0">
                <a:solidFill>
                  <a:srgbClr val="FFFFFF"/>
                </a:solidFill>
              </a:rPr>
              <a:t> &gt;&lt; Spanning</a:t>
            </a:r>
          </a:p>
        </p:txBody>
      </p:sp>
    </p:spTree>
    <p:extLst>
      <p:ext uri="{BB962C8B-B14F-4D97-AF65-F5344CB8AC3E}">
        <p14:creationId xmlns:p14="http://schemas.microsoft.com/office/powerpoint/2010/main" val="435558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51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1" name="Picture 1" descr="page6image54777328">
            <a:extLst>
              <a:ext uri="{FF2B5EF4-FFF2-40B4-BE49-F238E27FC236}">
                <a16:creationId xmlns:a16="http://schemas.microsoft.com/office/drawing/2014/main" id="{3F4F2B69-04F8-93EC-D564-DC4A4F037D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" r="667" b="2"/>
          <a:stretch/>
        </p:blipFill>
        <p:spPr bwMode="auto">
          <a:xfrm>
            <a:off x="20" y="1282"/>
            <a:ext cx="9905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334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7-Point Story Structure: Definition, Examples and Template">
            <a:extLst>
              <a:ext uri="{FF2B5EF4-FFF2-40B4-BE49-F238E27FC236}">
                <a16:creationId xmlns:a16="http://schemas.microsoft.com/office/drawing/2014/main" id="{726E71B6-DF20-02B2-65C4-2A93A18FCD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" r="6967" b="2"/>
          <a:stretch/>
        </p:blipFill>
        <p:spPr bwMode="auto">
          <a:xfrm>
            <a:off x="20" y="1282"/>
            <a:ext cx="9905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768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page7image54644176">
            <a:extLst>
              <a:ext uri="{FF2B5EF4-FFF2-40B4-BE49-F238E27FC236}">
                <a16:creationId xmlns:a16="http://schemas.microsoft.com/office/drawing/2014/main" id="{8D250D26-3245-0110-5C9C-9473C32BCB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816" y="1069893"/>
            <a:ext cx="8860367" cy="471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655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87985-9EA0-9E4B-1BD5-90D2BC85B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399" y="68590"/>
            <a:ext cx="3649605" cy="1616203"/>
          </a:xfrm>
        </p:spPr>
        <p:txBody>
          <a:bodyPr anchor="b">
            <a:normAutofit/>
          </a:bodyPr>
          <a:lstStyle/>
          <a:p>
            <a:r>
              <a:rPr lang="en-BE" sz="5400" dirty="0"/>
              <a:t>3E model </a:t>
            </a:r>
          </a:p>
        </p:txBody>
      </p:sp>
      <p:pic>
        <p:nvPicPr>
          <p:cNvPr id="5" name="Picture 4" descr="Close-up of a calculator keypad">
            <a:extLst>
              <a:ext uri="{FF2B5EF4-FFF2-40B4-BE49-F238E27FC236}">
                <a16:creationId xmlns:a16="http://schemas.microsoft.com/office/drawing/2014/main" id="{294B8B7C-E7A8-DDCD-72A9-EC4D009133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9" r="29394" b="-1"/>
          <a:stretch/>
        </p:blipFill>
        <p:spPr>
          <a:xfrm>
            <a:off x="20" y="10"/>
            <a:ext cx="4952980" cy="6857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00231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CF183-36B9-CF17-B589-96D152211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4400" y="2533476"/>
            <a:ext cx="4361580" cy="34478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BE" sz="4400" dirty="0"/>
              <a:t>Entertainment </a:t>
            </a:r>
          </a:p>
          <a:p>
            <a:pPr marL="0" indent="0">
              <a:buNone/>
            </a:pPr>
            <a:r>
              <a:rPr lang="en-BE" sz="4400" dirty="0"/>
              <a:t>Empowerment</a:t>
            </a:r>
          </a:p>
          <a:p>
            <a:pPr marL="0" indent="0">
              <a:buNone/>
            </a:pPr>
            <a:r>
              <a:rPr lang="en-BE" sz="4400" dirty="0"/>
              <a:t>Education </a:t>
            </a:r>
          </a:p>
          <a:p>
            <a:pPr marL="0" indent="0">
              <a:buNone/>
            </a:pPr>
            <a:endParaRPr lang="en-BE" sz="1800" dirty="0"/>
          </a:p>
        </p:txBody>
      </p:sp>
    </p:spTree>
    <p:extLst>
      <p:ext uri="{BB962C8B-B14F-4D97-AF65-F5344CB8AC3E}">
        <p14:creationId xmlns:p14="http://schemas.microsoft.com/office/powerpoint/2010/main" val="3722413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3" name="Group 9222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9906000" cy="6894986"/>
            <a:chOff x="0" y="-7622"/>
            <a:chExt cx="12192000" cy="6894986"/>
          </a:xfrm>
        </p:grpSpPr>
        <p:sp>
          <p:nvSpPr>
            <p:cNvPr id="9224" name="Rectangle 9223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25" name="Rectangle 9224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26" name="Rectangle 9225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27" name="Rectangle 9226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9218" name="Picture 2" descr="How to Become Great in Public Speaking: Presenting Best Practices -  SlideModel">
            <a:extLst>
              <a:ext uri="{FF2B5EF4-FFF2-40B4-BE49-F238E27FC236}">
                <a16:creationId xmlns:a16="http://schemas.microsoft.com/office/drawing/2014/main" id="{7AAC2D67-03E3-F32A-34FE-55B2E63F38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r="10425" b="2"/>
          <a:stretch/>
        </p:blipFill>
        <p:spPr bwMode="auto">
          <a:xfrm>
            <a:off x="20" y="-7624"/>
            <a:ext cx="9905980" cy="688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582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ite stones balanced in a stack">
            <a:extLst>
              <a:ext uri="{FF2B5EF4-FFF2-40B4-BE49-F238E27FC236}">
                <a16:creationId xmlns:a16="http://schemas.microsoft.com/office/drawing/2014/main" id="{ADD3E57E-0A11-7E40-8E99-E9D9343D15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93" r="-1" b="-1"/>
          <a:stretch/>
        </p:blipFill>
        <p:spPr>
          <a:xfrm>
            <a:off x="20" y="10"/>
            <a:ext cx="4952980" cy="6857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00231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7D9F2-893D-706C-147B-296EF8A28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6519" y="149902"/>
            <a:ext cx="4467068" cy="670809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BE" sz="7200" dirty="0"/>
              <a:t>Grace</a:t>
            </a:r>
            <a:br>
              <a:rPr lang="en-BE" sz="7200" dirty="0"/>
            </a:br>
            <a:endParaRPr lang="en-BE" sz="7200" dirty="0"/>
          </a:p>
          <a:p>
            <a:pPr marL="0" indent="0">
              <a:buNone/>
            </a:pPr>
            <a:r>
              <a:rPr lang="en-BE" sz="7200" dirty="0"/>
              <a:t>Credibility</a:t>
            </a:r>
            <a:br>
              <a:rPr lang="en-BE" sz="7200" dirty="0"/>
            </a:br>
            <a:endParaRPr lang="en-BE" sz="7200" dirty="0"/>
          </a:p>
          <a:p>
            <a:pPr marL="0" indent="0">
              <a:buNone/>
            </a:pPr>
            <a:r>
              <a:rPr lang="en-BE" sz="7200" dirty="0"/>
              <a:t>Resonance</a:t>
            </a:r>
          </a:p>
        </p:txBody>
      </p:sp>
    </p:spTree>
    <p:extLst>
      <p:ext uri="{BB962C8B-B14F-4D97-AF65-F5344CB8AC3E}">
        <p14:creationId xmlns:p14="http://schemas.microsoft.com/office/powerpoint/2010/main" val="1314486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Houten robot boven witte achtergrond">
            <a:extLst>
              <a:ext uri="{FF2B5EF4-FFF2-40B4-BE49-F238E27FC236}">
                <a16:creationId xmlns:a16="http://schemas.microsoft.com/office/drawing/2014/main" id="{6EE2B53B-2024-9E26-4FC4-BB87EF2690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r="3582" b="-1"/>
          <a:stretch/>
        </p:blipFill>
        <p:spPr>
          <a:xfrm>
            <a:off x="20" y="10"/>
            <a:ext cx="9905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7370D6-7BAC-0940-B607-3B9DC57A9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522" y="1122363"/>
            <a:ext cx="7958955" cy="22207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dirty="0" err="1">
                <a:solidFill>
                  <a:srgbClr val="FFFFFF"/>
                </a:solidFill>
              </a:rPr>
              <a:t>Houding</a:t>
            </a:r>
            <a:endParaRPr lang="en-US" sz="4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222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90352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Metalen onderdelen van het spel boter kaas en eieren">
            <a:extLst>
              <a:ext uri="{FF2B5EF4-FFF2-40B4-BE49-F238E27FC236}">
                <a16:creationId xmlns:a16="http://schemas.microsoft.com/office/drawing/2014/main" id="{3AD84BEE-7B93-92D7-6389-83005EB8EA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7692"/>
          <a:stretch/>
        </p:blipFill>
        <p:spPr>
          <a:xfrm>
            <a:off x="20" y="10"/>
            <a:ext cx="99059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50557-4EE3-466C-6AA0-117D7BC36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881" y="1169233"/>
            <a:ext cx="9458793" cy="5306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BE" sz="5400" b="1" dirty="0">
                <a:solidFill>
                  <a:srgbClr val="FFFFFF"/>
                </a:solidFill>
              </a:rPr>
              <a:t>Geen speech…</a:t>
            </a:r>
          </a:p>
          <a:p>
            <a:pPr marL="0" indent="0">
              <a:buNone/>
            </a:pPr>
            <a:r>
              <a:rPr lang="en-BE" sz="5400" b="1" dirty="0">
                <a:solidFill>
                  <a:srgbClr val="FFFFFF"/>
                </a:solidFill>
              </a:rPr>
              <a:t>Geen beproeving…</a:t>
            </a:r>
          </a:p>
          <a:p>
            <a:pPr marL="0" indent="0">
              <a:buNone/>
            </a:pPr>
            <a:r>
              <a:rPr lang="en-BE" sz="5400" b="1" dirty="0">
                <a:solidFill>
                  <a:srgbClr val="FFFFFF"/>
                </a:solidFill>
              </a:rPr>
              <a:t>Geen performance…</a:t>
            </a:r>
          </a:p>
          <a:p>
            <a:pPr marL="0" indent="0">
              <a:buNone/>
            </a:pPr>
            <a:r>
              <a:rPr lang="en-BE" sz="5400" b="1" dirty="0">
                <a:solidFill>
                  <a:srgbClr val="FFFFFF"/>
                </a:solidFill>
              </a:rPr>
              <a:t>Geen bewijs van intelligentie…</a:t>
            </a:r>
          </a:p>
          <a:p>
            <a:pPr marL="0" indent="0">
              <a:buNone/>
            </a:pPr>
            <a:r>
              <a:rPr lang="en-BE" sz="5400" b="1" dirty="0">
                <a:solidFill>
                  <a:srgbClr val="FFFFFF"/>
                </a:solidFill>
              </a:rPr>
              <a:t>Geen wedstrijd…</a:t>
            </a:r>
          </a:p>
        </p:txBody>
      </p:sp>
    </p:spTree>
    <p:extLst>
      <p:ext uri="{BB962C8B-B14F-4D97-AF65-F5344CB8AC3E}">
        <p14:creationId xmlns:p14="http://schemas.microsoft.com/office/powerpoint/2010/main" val="1575882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1024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 descr="What Do Clasped Hands Mean? Body Language, Psychology and Genetics -  Owlcation">
            <a:extLst>
              <a:ext uri="{FF2B5EF4-FFF2-40B4-BE49-F238E27FC236}">
                <a16:creationId xmlns:a16="http://schemas.microsoft.com/office/drawing/2014/main" id="{60240871-A4F8-8509-0152-09FEFEF658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0" b="16749"/>
          <a:stretch/>
        </p:blipFill>
        <p:spPr bwMode="auto">
          <a:xfrm>
            <a:off x="20" y="1"/>
            <a:ext cx="9905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C5FCDB2-C0EC-D88F-3C66-1E2CD25AF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0" y="1122362"/>
            <a:ext cx="74295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Schietgebed</a:t>
            </a:r>
          </a:p>
        </p:txBody>
      </p:sp>
    </p:spTree>
    <p:extLst>
      <p:ext uri="{BB962C8B-B14F-4D97-AF65-F5344CB8AC3E}">
        <p14:creationId xmlns:p14="http://schemas.microsoft.com/office/powerpoint/2010/main" val="2421881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3" name="Rectangle 11272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940604-7A2A-71ED-05B7-29815EEF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19683"/>
            <a:ext cx="9906000" cy="1173700"/>
          </a:xfrm>
        </p:spPr>
        <p:txBody>
          <a:bodyPr anchor="t">
            <a:normAutofit/>
          </a:bodyPr>
          <a:lstStyle/>
          <a:p>
            <a:pPr algn="ctr"/>
            <a:r>
              <a:rPr lang="en-BE" sz="3600" dirty="0">
                <a:solidFill>
                  <a:schemeClr val="bg1"/>
                </a:solidFill>
              </a:rPr>
              <a:t>Tussen Hemel en Hel</a:t>
            </a:r>
          </a:p>
        </p:txBody>
      </p:sp>
      <p:pic>
        <p:nvPicPr>
          <p:cNvPr id="11268" name="Picture 4" descr="Positions of gaze, looking up and right - Stock Image - C033/3637 - Science  Photo Library">
            <a:extLst>
              <a:ext uri="{FF2B5EF4-FFF2-40B4-BE49-F238E27FC236}">
                <a16:creationId xmlns:a16="http://schemas.microsoft.com/office/drawing/2014/main" id="{DE5DF2CC-500C-48EC-E86F-4A42C4CCF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4"/>
          <a:stretch/>
        </p:blipFill>
        <p:spPr bwMode="auto">
          <a:xfrm>
            <a:off x="4" y="-1"/>
            <a:ext cx="487560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Positions of gaze, looking down - Stock Image - C033/3623 - Science Photo  Library">
            <a:extLst>
              <a:ext uri="{FF2B5EF4-FFF2-40B4-BE49-F238E27FC236}">
                <a16:creationId xmlns:a16="http://schemas.microsoft.com/office/drawing/2014/main" id="{8EAFB590-9D95-5F3E-A660-C0704177E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r="7789" b="3"/>
          <a:stretch/>
        </p:blipFill>
        <p:spPr bwMode="auto">
          <a:xfrm>
            <a:off x="5030386" y="-1"/>
            <a:ext cx="4875609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75" name="Group 11274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906000" cy="757168"/>
            <a:chOff x="0" y="2959818"/>
            <a:chExt cx="12192000" cy="757168"/>
          </a:xfrm>
        </p:grpSpPr>
        <p:sp>
          <p:nvSpPr>
            <p:cNvPr id="11276" name="Freeform: Shape 11275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277" name="Freeform: Shape 11276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6553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Power Pose, Could you benefit? - 95.6 BRFM">
            <a:extLst>
              <a:ext uri="{FF2B5EF4-FFF2-40B4-BE49-F238E27FC236}">
                <a16:creationId xmlns:a16="http://schemas.microsoft.com/office/drawing/2014/main" id="{E0AA3D39-A34C-0BE2-C63C-1EE513E6AB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81"/>
          <a:stretch/>
        </p:blipFill>
        <p:spPr bwMode="auto">
          <a:xfrm>
            <a:off x="20" y="10"/>
            <a:ext cx="990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Rectangle 1229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906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4A02AA-5F97-C168-D71D-9E017A4B3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48" y="5317240"/>
            <a:ext cx="9108877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</a:rPr>
              <a:t>Het betere voetenwerk</a:t>
            </a:r>
          </a:p>
        </p:txBody>
      </p:sp>
      <p:cxnSp>
        <p:nvCxnSpPr>
          <p:cNvPr id="12299" name="Straight Connector 1229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906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01" name="Straight Connector 1230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906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031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Rectangle 1331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3 Ways to Keep Your Audience Focused During a Presentation">
            <a:extLst>
              <a:ext uri="{FF2B5EF4-FFF2-40B4-BE49-F238E27FC236}">
                <a16:creationId xmlns:a16="http://schemas.microsoft.com/office/drawing/2014/main" id="{5B6935D3-D884-097A-36D0-69797C3100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9" r="11111"/>
          <a:stretch/>
        </p:blipFill>
        <p:spPr bwMode="auto">
          <a:xfrm>
            <a:off x="20" y="10"/>
            <a:ext cx="99035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40C2EF-CD42-9DF6-68CF-2C15A6E1F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0" y="1122363"/>
            <a:ext cx="74295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900">
                <a:solidFill>
                  <a:schemeClr val="bg1"/>
                </a:solidFill>
              </a:rPr>
              <a:t>Rug naar publiek</a:t>
            </a:r>
            <a:br>
              <a:rPr lang="en-US" sz="5900">
                <a:solidFill>
                  <a:schemeClr val="bg1"/>
                </a:solidFill>
              </a:rPr>
            </a:br>
            <a:endParaRPr lang="en-US" sz="5900">
              <a:solidFill>
                <a:schemeClr val="bg1"/>
              </a:solidFill>
            </a:endParaRPr>
          </a:p>
        </p:txBody>
      </p:sp>
      <p:sp>
        <p:nvSpPr>
          <p:cNvPr id="13321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042" y="4368623"/>
            <a:ext cx="3447916" cy="18288"/>
          </a:xfrm>
          <a:custGeom>
            <a:avLst/>
            <a:gdLst>
              <a:gd name="connsiteX0" fmla="*/ 0 w 3447916"/>
              <a:gd name="connsiteY0" fmla="*/ 0 h 18288"/>
              <a:gd name="connsiteX1" fmla="*/ 689583 w 3447916"/>
              <a:gd name="connsiteY1" fmla="*/ 0 h 18288"/>
              <a:gd name="connsiteX2" fmla="*/ 1379166 w 3447916"/>
              <a:gd name="connsiteY2" fmla="*/ 0 h 18288"/>
              <a:gd name="connsiteX3" fmla="*/ 2068750 w 3447916"/>
              <a:gd name="connsiteY3" fmla="*/ 0 h 18288"/>
              <a:gd name="connsiteX4" fmla="*/ 2689374 w 3447916"/>
              <a:gd name="connsiteY4" fmla="*/ 0 h 18288"/>
              <a:gd name="connsiteX5" fmla="*/ 3447916 w 3447916"/>
              <a:gd name="connsiteY5" fmla="*/ 0 h 18288"/>
              <a:gd name="connsiteX6" fmla="*/ 3447916 w 3447916"/>
              <a:gd name="connsiteY6" fmla="*/ 18288 h 18288"/>
              <a:gd name="connsiteX7" fmla="*/ 2827291 w 3447916"/>
              <a:gd name="connsiteY7" fmla="*/ 18288 h 18288"/>
              <a:gd name="connsiteX8" fmla="*/ 2241145 w 3447916"/>
              <a:gd name="connsiteY8" fmla="*/ 18288 h 18288"/>
              <a:gd name="connsiteX9" fmla="*/ 1551562 w 3447916"/>
              <a:gd name="connsiteY9" fmla="*/ 18288 h 18288"/>
              <a:gd name="connsiteX10" fmla="*/ 930937 w 3447916"/>
              <a:gd name="connsiteY10" fmla="*/ 18288 h 18288"/>
              <a:gd name="connsiteX11" fmla="*/ 0 w 3447916"/>
              <a:gd name="connsiteY11" fmla="*/ 18288 h 18288"/>
              <a:gd name="connsiteX12" fmla="*/ 0 w 3447916"/>
              <a:gd name="connsiteY12" fmla="*/ 0 h 18288"/>
              <a:gd name="connsiteX0" fmla="*/ 0 w 3447916"/>
              <a:gd name="connsiteY0" fmla="*/ 0 h 18288"/>
              <a:gd name="connsiteX1" fmla="*/ 620625 w 3447916"/>
              <a:gd name="connsiteY1" fmla="*/ 0 h 18288"/>
              <a:gd name="connsiteX2" fmla="*/ 1206771 w 3447916"/>
              <a:gd name="connsiteY2" fmla="*/ 0 h 18288"/>
              <a:gd name="connsiteX3" fmla="*/ 1827395 w 3447916"/>
              <a:gd name="connsiteY3" fmla="*/ 0 h 18288"/>
              <a:gd name="connsiteX4" fmla="*/ 2516979 w 3447916"/>
              <a:gd name="connsiteY4" fmla="*/ 0 h 18288"/>
              <a:gd name="connsiteX5" fmla="*/ 3447916 w 3447916"/>
              <a:gd name="connsiteY5" fmla="*/ 0 h 18288"/>
              <a:gd name="connsiteX6" fmla="*/ 3447916 w 3447916"/>
              <a:gd name="connsiteY6" fmla="*/ 18288 h 18288"/>
              <a:gd name="connsiteX7" fmla="*/ 2758333 w 3447916"/>
              <a:gd name="connsiteY7" fmla="*/ 18288 h 18288"/>
              <a:gd name="connsiteX8" fmla="*/ 1999791 w 3447916"/>
              <a:gd name="connsiteY8" fmla="*/ 18288 h 18288"/>
              <a:gd name="connsiteX9" fmla="*/ 1413646 w 3447916"/>
              <a:gd name="connsiteY9" fmla="*/ 18288 h 18288"/>
              <a:gd name="connsiteX10" fmla="*/ 655104 w 3447916"/>
              <a:gd name="connsiteY10" fmla="*/ 18288 h 18288"/>
              <a:gd name="connsiteX11" fmla="*/ 0 w 3447916"/>
              <a:gd name="connsiteY11" fmla="*/ 18288 h 18288"/>
              <a:gd name="connsiteX12" fmla="*/ 0 w 3447916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47916" h="18288" fill="none" extrusionOk="0">
                <a:moveTo>
                  <a:pt x="0" y="0"/>
                </a:moveTo>
                <a:cubicBezTo>
                  <a:pt x="167525" y="-25997"/>
                  <a:pt x="401319" y="29510"/>
                  <a:pt x="689583" y="0"/>
                </a:cubicBezTo>
                <a:cubicBezTo>
                  <a:pt x="991610" y="-2627"/>
                  <a:pt x="1046538" y="17144"/>
                  <a:pt x="1379166" y="0"/>
                </a:cubicBezTo>
                <a:cubicBezTo>
                  <a:pt x="1699672" y="-51152"/>
                  <a:pt x="1912958" y="13462"/>
                  <a:pt x="2068750" y="0"/>
                </a:cubicBezTo>
                <a:cubicBezTo>
                  <a:pt x="2224698" y="-58059"/>
                  <a:pt x="2363805" y="28161"/>
                  <a:pt x="2689374" y="0"/>
                </a:cubicBezTo>
                <a:cubicBezTo>
                  <a:pt x="2979421" y="7444"/>
                  <a:pt x="3141789" y="-40533"/>
                  <a:pt x="3447916" y="0"/>
                </a:cubicBezTo>
                <a:cubicBezTo>
                  <a:pt x="3447882" y="4844"/>
                  <a:pt x="3447506" y="11009"/>
                  <a:pt x="3447916" y="18288"/>
                </a:cubicBezTo>
                <a:cubicBezTo>
                  <a:pt x="3255069" y="35026"/>
                  <a:pt x="2946432" y="20032"/>
                  <a:pt x="2827291" y="18288"/>
                </a:cubicBezTo>
                <a:cubicBezTo>
                  <a:pt x="2687425" y="-23401"/>
                  <a:pt x="2410759" y="16525"/>
                  <a:pt x="2241145" y="18288"/>
                </a:cubicBezTo>
                <a:cubicBezTo>
                  <a:pt x="2077369" y="-13191"/>
                  <a:pt x="1829469" y="2860"/>
                  <a:pt x="1551562" y="18288"/>
                </a:cubicBezTo>
                <a:cubicBezTo>
                  <a:pt x="1281853" y="10870"/>
                  <a:pt x="1185371" y="44483"/>
                  <a:pt x="930937" y="18288"/>
                </a:cubicBezTo>
                <a:cubicBezTo>
                  <a:pt x="688626" y="-21660"/>
                  <a:pt x="263156" y="67705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447916" h="18288" stroke="0" extrusionOk="0">
                <a:moveTo>
                  <a:pt x="0" y="0"/>
                </a:moveTo>
                <a:cubicBezTo>
                  <a:pt x="160990" y="-52620"/>
                  <a:pt x="420937" y="10365"/>
                  <a:pt x="620625" y="0"/>
                </a:cubicBezTo>
                <a:cubicBezTo>
                  <a:pt x="833846" y="-2771"/>
                  <a:pt x="1069927" y="12649"/>
                  <a:pt x="1206771" y="0"/>
                </a:cubicBezTo>
                <a:cubicBezTo>
                  <a:pt x="1421791" y="18025"/>
                  <a:pt x="1615159" y="36317"/>
                  <a:pt x="1827395" y="0"/>
                </a:cubicBezTo>
                <a:cubicBezTo>
                  <a:pt x="2039053" y="2161"/>
                  <a:pt x="2220360" y="-16342"/>
                  <a:pt x="2516979" y="0"/>
                </a:cubicBezTo>
                <a:cubicBezTo>
                  <a:pt x="2859190" y="69834"/>
                  <a:pt x="3092766" y="-14241"/>
                  <a:pt x="3447916" y="0"/>
                </a:cubicBezTo>
                <a:cubicBezTo>
                  <a:pt x="3447391" y="5049"/>
                  <a:pt x="3448109" y="12044"/>
                  <a:pt x="3447916" y="18288"/>
                </a:cubicBezTo>
                <a:cubicBezTo>
                  <a:pt x="3198022" y="45028"/>
                  <a:pt x="3077187" y="25297"/>
                  <a:pt x="2758333" y="18288"/>
                </a:cubicBezTo>
                <a:cubicBezTo>
                  <a:pt x="2427425" y="32065"/>
                  <a:pt x="2337538" y="14663"/>
                  <a:pt x="1999791" y="18288"/>
                </a:cubicBezTo>
                <a:cubicBezTo>
                  <a:pt x="1658049" y="26408"/>
                  <a:pt x="1708132" y="26592"/>
                  <a:pt x="1413646" y="18288"/>
                </a:cubicBezTo>
                <a:cubicBezTo>
                  <a:pt x="1176800" y="-2206"/>
                  <a:pt x="867123" y="59029"/>
                  <a:pt x="655104" y="18288"/>
                </a:cubicBezTo>
                <a:cubicBezTo>
                  <a:pt x="460234" y="-11051"/>
                  <a:pt x="252404" y="25772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447916" h="18288" fill="none" stroke="0" extrusionOk="0">
                <a:moveTo>
                  <a:pt x="0" y="0"/>
                </a:moveTo>
                <a:cubicBezTo>
                  <a:pt x="149136" y="-14401"/>
                  <a:pt x="374319" y="-20106"/>
                  <a:pt x="689583" y="0"/>
                </a:cubicBezTo>
                <a:cubicBezTo>
                  <a:pt x="984035" y="3033"/>
                  <a:pt x="1036218" y="26797"/>
                  <a:pt x="1379166" y="0"/>
                </a:cubicBezTo>
                <a:cubicBezTo>
                  <a:pt x="1727082" y="-29073"/>
                  <a:pt x="1905884" y="29951"/>
                  <a:pt x="2068750" y="0"/>
                </a:cubicBezTo>
                <a:cubicBezTo>
                  <a:pt x="2257344" y="-4406"/>
                  <a:pt x="2401723" y="32277"/>
                  <a:pt x="2689374" y="0"/>
                </a:cubicBezTo>
                <a:cubicBezTo>
                  <a:pt x="3004972" y="-17963"/>
                  <a:pt x="3150254" y="-23896"/>
                  <a:pt x="3447916" y="0"/>
                </a:cubicBezTo>
                <a:cubicBezTo>
                  <a:pt x="3448230" y="4158"/>
                  <a:pt x="3446937" y="12539"/>
                  <a:pt x="3447916" y="18288"/>
                </a:cubicBezTo>
                <a:cubicBezTo>
                  <a:pt x="3286164" y="53041"/>
                  <a:pt x="2946560" y="43048"/>
                  <a:pt x="2827291" y="18288"/>
                </a:cubicBezTo>
                <a:cubicBezTo>
                  <a:pt x="2671114" y="-51075"/>
                  <a:pt x="2440528" y="6315"/>
                  <a:pt x="2241145" y="18288"/>
                </a:cubicBezTo>
                <a:cubicBezTo>
                  <a:pt x="2069710" y="-28593"/>
                  <a:pt x="1785553" y="-15052"/>
                  <a:pt x="1551562" y="18288"/>
                </a:cubicBezTo>
                <a:cubicBezTo>
                  <a:pt x="1272304" y="-4068"/>
                  <a:pt x="1183980" y="30939"/>
                  <a:pt x="930937" y="18288"/>
                </a:cubicBezTo>
                <a:cubicBezTo>
                  <a:pt x="737679" y="38689"/>
                  <a:pt x="234503" y="38586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447916"/>
                      <a:gd name="connsiteY0" fmla="*/ 0 h 18288"/>
                      <a:gd name="connsiteX1" fmla="*/ 689583 w 3447916"/>
                      <a:gd name="connsiteY1" fmla="*/ 0 h 18288"/>
                      <a:gd name="connsiteX2" fmla="*/ 1379166 w 3447916"/>
                      <a:gd name="connsiteY2" fmla="*/ 0 h 18288"/>
                      <a:gd name="connsiteX3" fmla="*/ 2068750 w 3447916"/>
                      <a:gd name="connsiteY3" fmla="*/ 0 h 18288"/>
                      <a:gd name="connsiteX4" fmla="*/ 2689374 w 3447916"/>
                      <a:gd name="connsiteY4" fmla="*/ 0 h 18288"/>
                      <a:gd name="connsiteX5" fmla="*/ 3447916 w 3447916"/>
                      <a:gd name="connsiteY5" fmla="*/ 0 h 18288"/>
                      <a:gd name="connsiteX6" fmla="*/ 3447916 w 3447916"/>
                      <a:gd name="connsiteY6" fmla="*/ 18288 h 18288"/>
                      <a:gd name="connsiteX7" fmla="*/ 2827291 w 3447916"/>
                      <a:gd name="connsiteY7" fmla="*/ 18288 h 18288"/>
                      <a:gd name="connsiteX8" fmla="*/ 2241145 w 3447916"/>
                      <a:gd name="connsiteY8" fmla="*/ 18288 h 18288"/>
                      <a:gd name="connsiteX9" fmla="*/ 1551562 w 3447916"/>
                      <a:gd name="connsiteY9" fmla="*/ 18288 h 18288"/>
                      <a:gd name="connsiteX10" fmla="*/ 930937 w 3447916"/>
                      <a:gd name="connsiteY10" fmla="*/ 18288 h 18288"/>
                      <a:gd name="connsiteX11" fmla="*/ 0 w 3447916"/>
                      <a:gd name="connsiteY11" fmla="*/ 18288 h 18288"/>
                      <a:gd name="connsiteX12" fmla="*/ 0 w 3447916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447916" h="18288" fill="none" extrusionOk="0">
                        <a:moveTo>
                          <a:pt x="0" y="0"/>
                        </a:moveTo>
                        <a:cubicBezTo>
                          <a:pt x="184787" y="-30797"/>
                          <a:pt x="388640" y="-3566"/>
                          <a:pt x="689583" y="0"/>
                        </a:cubicBezTo>
                        <a:cubicBezTo>
                          <a:pt x="990526" y="3566"/>
                          <a:pt x="1045815" y="21488"/>
                          <a:pt x="1379166" y="0"/>
                        </a:cubicBezTo>
                        <a:cubicBezTo>
                          <a:pt x="1712517" y="-21488"/>
                          <a:pt x="1909810" y="27935"/>
                          <a:pt x="2068750" y="0"/>
                        </a:cubicBezTo>
                        <a:cubicBezTo>
                          <a:pt x="2227690" y="-27935"/>
                          <a:pt x="2383983" y="23029"/>
                          <a:pt x="2689374" y="0"/>
                        </a:cubicBezTo>
                        <a:cubicBezTo>
                          <a:pt x="2994765" y="-23029"/>
                          <a:pt x="3151108" y="-9949"/>
                          <a:pt x="3447916" y="0"/>
                        </a:cubicBezTo>
                        <a:cubicBezTo>
                          <a:pt x="3448358" y="4516"/>
                          <a:pt x="3447089" y="12266"/>
                          <a:pt x="3447916" y="18288"/>
                        </a:cubicBezTo>
                        <a:cubicBezTo>
                          <a:pt x="3260136" y="46485"/>
                          <a:pt x="2959725" y="47038"/>
                          <a:pt x="2827291" y="18288"/>
                        </a:cubicBezTo>
                        <a:cubicBezTo>
                          <a:pt x="2694857" y="-10462"/>
                          <a:pt x="2429605" y="37546"/>
                          <a:pt x="2241145" y="18288"/>
                        </a:cubicBezTo>
                        <a:cubicBezTo>
                          <a:pt x="2052685" y="-970"/>
                          <a:pt x="1827813" y="18087"/>
                          <a:pt x="1551562" y="18288"/>
                        </a:cubicBezTo>
                        <a:cubicBezTo>
                          <a:pt x="1275311" y="18489"/>
                          <a:pt x="1179959" y="32052"/>
                          <a:pt x="930937" y="18288"/>
                        </a:cubicBezTo>
                        <a:cubicBezTo>
                          <a:pt x="681915" y="4524"/>
                          <a:pt x="308539" y="58875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447916" h="18288" stroke="0" extrusionOk="0">
                        <a:moveTo>
                          <a:pt x="0" y="0"/>
                        </a:moveTo>
                        <a:cubicBezTo>
                          <a:pt x="198308" y="-18860"/>
                          <a:pt x="400432" y="17997"/>
                          <a:pt x="620625" y="0"/>
                        </a:cubicBezTo>
                        <a:cubicBezTo>
                          <a:pt x="840818" y="-17997"/>
                          <a:pt x="1033589" y="-6739"/>
                          <a:pt x="1206771" y="0"/>
                        </a:cubicBezTo>
                        <a:cubicBezTo>
                          <a:pt x="1379953" y="6739"/>
                          <a:pt x="1593141" y="18453"/>
                          <a:pt x="1827395" y="0"/>
                        </a:cubicBezTo>
                        <a:cubicBezTo>
                          <a:pt x="2061649" y="-18453"/>
                          <a:pt x="2209525" y="-24950"/>
                          <a:pt x="2516979" y="0"/>
                        </a:cubicBezTo>
                        <a:cubicBezTo>
                          <a:pt x="2824433" y="24950"/>
                          <a:pt x="3107759" y="26539"/>
                          <a:pt x="3447916" y="0"/>
                        </a:cubicBezTo>
                        <a:cubicBezTo>
                          <a:pt x="3448493" y="4624"/>
                          <a:pt x="3448735" y="11191"/>
                          <a:pt x="3447916" y="18288"/>
                        </a:cubicBezTo>
                        <a:cubicBezTo>
                          <a:pt x="3201067" y="51110"/>
                          <a:pt x="3093009" y="4606"/>
                          <a:pt x="2758333" y="18288"/>
                        </a:cubicBezTo>
                        <a:cubicBezTo>
                          <a:pt x="2423657" y="31970"/>
                          <a:pt x="2348728" y="-288"/>
                          <a:pt x="1999791" y="18288"/>
                        </a:cubicBezTo>
                        <a:cubicBezTo>
                          <a:pt x="1650854" y="36864"/>
                          <a:pt x="1701460" y="32459"/>
                          <a:pt x="1413646" y="18288"/>
                        </a:cubicBezTo>
                        <a:cubicBezTo>
                          <a:pt x="1125832" y="4117"/>
                          <a:pt x="881825" y="32958"/>
                          <a:pt x="655104" y="18288"/>
                        </a:cubicBezTo>
                        <a:cubicBezTo>
                          <a:pt x="428383" y="3618"/>
                          <a:pt x="273188" y="36854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99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14342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Fidgeting with fingers and anxiety: What is the link?">
            <a:extLst>
              <a:ext uri="{FF2B5EF4-FFF2-40B4-BE49-F238E27FC236}">
                <a16:creationId xmlns:a16="http://schemas.microsoft.com/office/drawing/2014/main" id="{A2EBA4D6-B165-D268-0C19-1D923555B0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" r="14381"/>
          <a:stretch/>
        </p:blipFill>
        <p:spPr bwMode="auto">
          <a:xfrm>
            <a:off x="20" y="10"/>
            <a:ext cx="99035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243CBA-0121-EAF8-35F7-ABBA68052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0" y="1122363"/>
            <a:ext cx="74295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900">
                <a:solidFill>
                  <a:schemeClr val="bg1"/>
                </a:solidFill>
              </a:rPr>
              <a:t>Prutsen!</a:t>
            </a:r>
          </a:p>
        </p:txBody>
      </p:sp>
      <p:sp>
        <p:nvSpPr>
          <p:cNvPr id="14345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042" y="4368623"/>
            <a:ext cx="3447916" cy="18288"/>
          </a:xfrm>
          <a:custGeom>
            <a:avLst/>
            <a:gdLst>
              <a:gd name="connsiteX0" fmla="*/ 0 w 3447916"/>
              <a:gd name="connsiteY0" fmla="*/ 0 h 18288"/>
              <a:gd name="connsiteX1" fmla="*/ 689583 w 3447916"/>
              <a:gd name="connsiteY1" fmla="*/ 0 h 18288"/>
              <a:gd name="connsiteX2" fmla="*/ 1379166 w 3447916"/>
              <a:gd name="connsiteY2" fmla="*/ 0 h 18288"/>
              <a:gd name="connsiteX3" fmla="*/ 2068750 w 3447916"/>
              <a:gd name="connsiteY3" fmla="*/ 0 h 18288"/>
              <a:gd name="connsiteX4" fmla="*/ 2689374 w 3447916"/>
              <a:gd name="connsiteY4" fmla="*/ 0 h 18288"/>
              <a:gd name="connsiteX5" fmla="*/ 3447916 w 3447916"/>
              <a:gd name="connsiteY5" fmla="*/ 0 h 18288"/>
              <a:gd name="connsiteX6" fmla="*/ 3447916 w 3447916"/>
              <a:gd name="connsiteY6" fmla="*/ 18288 h 18288"/>
              <a:gd name="connsiteX7" fmla="*/ 2827291 w 3447916"/>
              <a:gd name="connsiteY7" fmla="*/ 18288 h 18288"/>
              <a:gd name="connsiteX8" fmla="*/ 2241145 w 3447916"/>
              <a:gd name="connsiteY8" fmla="*/ 18288 h 18288"/>
              <a:gd name="connsiteX9" fmla="*/ 1551562 w 3447916"/>
              <a:gd name="connsiteY9" fmla="*/ 18288 h 18288"/>
              <a:gd name="connsiteX10" fmla="*/ 930937 w 3447916"/>
              <a:gd name="connsiteY10" fmla="*/ 18288 h 18288"/>
              <a:gd name="connsiteX11" fmla="*/ 0 w 3447916"/>
              <a:gd name="connsiteY11" fmla="*/ 18288 h 18288"/>
              <a:gd name="connsiteX12" fmla="*/ 0 w 3447916"/>
              <a:gd name="connsiteY12" fmla="*/ 0 h 18288"/>
              <a:gd name="connsiteX0" fmla="*/ 0 w 3447916"/>
              <a:gd name="connsiteY0" fmla="*/ 0 h 18288"/>
              <a:gd name="connsiteX1" fmla="*/ 620625 w 3447916"/>
              <a:gd name="connsiteY1" fmla="*/ 0 h 18288"/>
              <a:gd name="connsiteX2" fmla="*/ 1206771 w 3447916"/>
              <a:gd name="connsiteY2" fmla="*/ 0 h 18288"/>
              <a:gd name="connsiteX3" fmla="*/ 1827395 w 3447916"/>
              <a:gd name="connsiteY3" fmla="*/ 0 h 18288"/>
              <a:gd name="connsiteX4" fmla="*/ 2516979 w 3447916"/>
              <a:gd name="connsiteY4" fmla="*/ 0 h 18288"/>
              <a:gd name="connsiteX5" fmla="*/ 3447916 w 3447916"/>
              <a:gd name="connsiteY5" fmla="*/ 0 h 18288"/>
              <a:gd name="connsiteX6" fmla="*/ 3447916 w 3447916"/>
              <a:gd name="connsiteY6" fmla="*/ 18288 h 18288"/>
              <a:gd name="connsiteX7" fmla="*/ 2758333 w 3447916"/>
              <a:gd name="connsiteY7" fmla="*/ 18288 h 18288"/>
              <a:gd name="connsiteX8" fmla="*/ 1999791 w 3447916"/>
              <a:gd name="connsiteY8" fmla="*/ 18288 h 18288"/>
              <a:gd name="connsiteX9" fmla="*/ 1413646 w 3447916"/>
              <a:gd name="connsiteY9" fmla="*/ 18288 h 18288"/>
              <a:gd name="connsiteX10" fmla="*/ 655104 w 3447916"/>
              <a:gd name="connsiteY10" fmla="*/ 18288 h 18288"/>
              <a:gd name="connsiteX11" fmla="*/ 0 w 3447916"/>
              <a:gd name="connsiteY11" fmla="*/ 18288 h 18288"/>
              <a:gd name="connsiteX12" fmla="*/ 0 w 3447916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47916" h="18288" fill="none" extrusionOk="0">
                <a:moveTo>
                  <a:pt x="0" y="0"/>
                </a:moveTo>
                <a:cubicBezTo>
                  <a:pt x="167525" y="-25997"/>
                  <a:pt x="401319" y="29510"/>
                  <a:pt x="689583" y="0"/>
                </a:cubicBezTo>
                <a:cubicBezTo>
                  <a:pt x="991610" y="-2627"/>
                  <a:pt x="1046538" y="17144"/>
                  <a:pt x="1379166" y="0"/>
                </a:cubicBezTo>
                <a:cubicBezTo>
                  <a:pt x="1699672" y="-51152"/>
                  <a:pt x="1912958" y="13462"/>
                  <a:pt x="2068750" y="0"/>
                </a:cubicBezTo>
                <a:cubicBezTo>
                  <a:pt x="2224698" y="-58059"/>
                  <a:pt x="2363805" y="28161"/>
                  <a:pt x="2689374" y="0"/>
                </a:cubicBezTo>
                <a:cubicBezTo>
                  <a:pt x="2979421" y="7444"/>
                  <a:pt x="3141789" y="-40533"/>
                  <a:pt x="3447916" y="0"/>
                </a:cubicBezTo>
                <a:cubicBezTo>
                  <a:pt x="3447882" y="4844"/>
                  <a:pt x="3447506" y="11009"/>
                  <a:pt x="3447916" y="18288"/>
                </a:cubicBezTo>
                <a:cubicBezTo>
                  <a:pt x="3255069" y="35026"/>
                  <a:pt x="2946432" y="20032"/>
                  <a:pt x="2827291" y="18288"/>
                </a:cubicBezTo>
                <a:cubicBezTo>
                  <a:pt x="2687425" y="-23401"/>
                  <a:pt x="2410759" y="16525"/>
                  <a:pt x="2241145" y="18288"/>
                </a:cubicBezTo>
                <a:cubicBezTo>
                  <a:pt x="2077369" y="-13191"/>
                  <a:pt x="1829469" y="2860"/>
                  <a:pt x="1551562" y="18288"/>
                </a:cubicBezTo>
                <a:cubicBezTo>
                  <a:pt x="1281853" y="10870"/>
                  <a:pt x="1185371" y="44483"/>
                  <a:pt x="930937" y="18288"/>
                </a:cubicBezTo>
                <a:cubicBezTo>
                  <a:pt x="688626" y="-21660"/>
                  <a:pt x="263156" y="67705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447916" h="18288" stroke="0" extrusionOk="0">
                <a:moveTo>
                  <a:pt x="0" y="0"/>
                </a:moveTo>
                <a:cubicBezTo>
                  <a:pt x="160990" y="-52620"/>
                  <a:pt x="420937" y="10365"/>
                  <a:pt x="620625" y="0"/>
                </a:cubicBezTo>
                <a:cubicBezTo>
                  <a:pt x="833846" y="-2771"/>
                  <a:pt x="1069927" y="12649"/>
                  <a:pt x="1206771" y="0"/>
                </a:cubicBezTo>
                <a:cubicBezTo>
                  <a:pt x="1421791" y="18025"/>
                  <a:pt x="1615159" y="36317"/>
                  <a:pt x="1827395" y="0"/>
                </a:cubicBezTo>
                <a:cubicBezTo>
                  <a:pt x="2039053" y="2161"/>
                  <a:pt x="2220360" y="-16342"/>
                  <a:pt x="2516979" y="0"/>
                </a:cubicBezTo>
                <a:cubicBezTo>
                  <a:pt x="2859190" y="69834"/>
                  <a:pt x="3092766" y="-14241"/>
                  <a:pt x="3447916" y="0"/>
                </a:cubicBezTo>
                <a:cubicBezTo>
                  <a:pt x="3447391" y="5049"/>
                  <a:pt x="3448109" y="12044"/>
                  <a:pt x="3447916" y="18288"/>
                </a:cubicBezTo>
                <a:cubicBezTo>
                  <a:pt x="3198022" y="45028"/>
                  <a:pt x="3077187" y="25297"/>
                  <a:pt x="2758333" y="18288"/>
                </a:cubicBezTo>
                <a:cubicBezTo>
                  <a:pt x="2427425" y="32065"/>
                  <a:pt x="2337538" y="14663"/>
                  <a:pt x="1999791" y="18288"/>
                </a:cubicBezTo>
                <a:cubicBezTo>
                  <a:pt x="1658049" y="26408"/>
                  <a:pt x="1708132" y="26592"/>
                  <a:pt x="1413646" y="18288"/>
                </a:cubicBezTo>
                <a:cubicBezTo>
                  <a:pt x="1176800" y="-2206"/>
                  <a:pt x="867123" y="59029"/>
                  <a:pt x="655104" y="18288"/>
                </a:cubicBezTo>
                <a:cubicBezTo>
                  <a:pt x="460234" y="-11051"/>
                  <a:pt x="252404" y="25772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447916" h="18288" fill="none" stroke="0" extrusionOk="0">
                <a:moveTo>
                  <a:pt x="0" y="0"/>
                </a:moveTo>
                <a:cubicBezTo>
                  <a:pt x="149136" y="-14401"/>
                  <a:pt x="374319" y="-20106"/>
                  <a:pt x="689583" y="0"/>
                </a:cubicBezTo>
                <a:cubicBezTo>
                  <a:pt x="984035" y="3033"/>
                  <a:pt x="1036218" y="26797"/>
                  <a:pt x="1379166" y="0"/>
                </a:cubicBezTo>
                <a:cubicBezTo>
                  <a:pt x="1727082" y="-29073"/>
                  <a:pt x="1905884" y="29951"/>
                  <a:pt x="2068750" y="0"/>
                </a:cubicBezTo>
                <a:cubicBezTo>
                  <a:pt x="2257344" y="-4406"/>
                  <a:pt x="2401723" y="32277"/>
                  <a:pt x="2689374" y="0"/>
                </a:cubicBezTo>
                <a:cubicBezTo>
                  <a:pt x="3004972" y="-17963"/>
                  <a:pt x="3150254" y="-23896"/>
                  <a:pt x="3447916" y="0"/>
                </a:cubicBezTo>
                <a:cubicBezTo>
                  <a:pt x="3448230" y="4158"/>
                  <a:pt x="3446937" y="12539"/>
                  <a:pt x="3447916" y="18288"/>
                </a:cubicBezTo>
                <a:cubicBezTo>
                  <a:pt x="3286164" y="53041"/>
                  <a:pt x="2946560" y="43048"/>
                  <a:pt x="2827291" y="18288"/>
                </a:cubicBezTo>
                <a:cubicBezTo>
                  <a:pt x="2671114" y="-51075"/>
                  <a:pt x="2440528" y="6315"/>
                  <a:pt x="2241145" y="18288"/>
                </a:cubicBezTo>
                <a:cubicBezTo>
                  <a:pt x="2069710" y="-28593"/>
                  <a:pt x="1785553" y="-15052"/>
                  <a:pt x="1551562" y="18288"/>
                </a:cubicBezTo>
                <a:cubicBezTo>
                  <a:pt x="1272304" y="-4068"/>
                  <a:pt x="1183980" y="30939"/>
                  <a:pt x="930937" y="18288"/>
                </a:cubicBezTo>
                <a:cubicBezTo>
                  <a:pt x="737679" y="38689"/>
                  <a:pt x="234503" y="38586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447916"/>
                      <a:gd name="connsiteY0" fmla="*/ 0 h 18288"/>
                      <a:gd name="connsiteX1" fmla="*/ 689583 w 3447916"/>
                      <a:gd name="connsiteY1" fmla="*/ 0 h 18288"/>
                      <a:gd name="connsiteX2" fmla="*/ 1379166 w 3447916"/>
                      <a:gd name="connsiteY2" fmla="*/ 0 h 18288"/>
                      <a:gd name="connsiteX3" fmla="*/ 2068750 w 3447916"/>
                      <a:gd name="connsiteY3" fmla="*/ 0 h 18288"/>
                      <a:gd name="connsiteX4" fmla="*/ 2689374 w 3447916"/>
                      <a:gd name="connsiteY4" fmla="*/ 0 h 18288"/>
                      <a:gd name="connsiteX5" fmla="*/ 3447916 w 3447916"/>
                      <a:gd name="connsiteY5" fmla="*/ 0 h 18288"/>
                      <a:gd name="connsiteX6" fmla="*/ 3447916 w 3447916"/>
                      <a:gd name="connsiteY6" fmla="*/ 18288 h 18288"/>
                      <a:gd name="connsiteX7" fmla="*/ 2827291 w 3447916"/>
                      <a:gd name="connsiteY7" fmla="*/ 18288 h 18288"/>
                      <a:gd name="connsiteX8" fmla="*/ 2241145 w 3447916"/>
                      <a:gd name="connsiteY8" fmla="*/ 18288 h 18288"/>
                      <a:gd name="connsiteX9" fmla="*/ 1551562 w 3447916"/>
                      <a:gd name="connsiteY9" fmla="*/ 18288 h 18288"/>
                      <a:gd name="connsiteX10" fmla="*/ 930937 w 3447916"/>
                      <a:gd name="connsiteY10" fmla="*/ 18288 h 18288"/>
                      <a:gd name="connsiteX11" fmla="*/ 0 w 3447916"/>
                      <a:gd name="connsiteY11" fmla="*/ 18288 h 18288"/>
                      <a:gd name="connsiteX12" fmla="*/ 0 w 3447916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447916" h="18288" fill="none" extrusionOk="0">
                        <a:moveTo>
                          <a:pt x="0" y="0"/>
                        </a:moveTo>
                        <a:cubicBezTo>
                          <a:pt x="184787" y="-30797"/>
                          <a:pt x="388640" y="-3566"/>
                          <a:pt x="689583" y="0"/>
                        </a:cubicBezTo>
                        <a:cubicBezTo>
                          <a:pt x="990526" y="3566"/>
                          <a:pt x="1045815" y="21488"/>
                          <a:pt x="1379166" y="0"/>
                        </a:cubicBezTo>
                        <a:cubicBezTo>
                          <a:pt x="1712517" y="-21488"/>
                          <a:pt x="1909810" y="27935"/>
                          <a:pt x="2068750" y="0"/>
                        </a:cubicBezTo>
                        <a:cubicBezTo>
                          <a:pt x="2227690" y="-27935"/>
                          <a:pt x="2383983" y="23029"/>
                          <a:pt x="2689374" y="0"/>
                        </a:cubicBezTo>
                        <a:cubicBezTo>
                          <a:pt x="2994765" y="-23029"/>
                          <a:pt x="3151108" y="-9949"/>
                          <a:pt x="3447916" y="0"/>
                        </a:cubicBezTo>
                        <a:cubicBezTo>
                          <a:pt x="3448358" y="4516"/>
                          <a:pt x="3447089" y="12266"/>
                          <a:pt x="3447916" y="18288"/>
                        </a:cubicBezTo>
                        <a:cubicBezTo>
                          <a:pt x="3260136" y="46485"/>
                          <a:pt x="2959725" y="47038"/>
                          <a:pt x="2827291" y="18288"/>
                        </a:cubicBezTo>
                        <a:cubicBezTo>
                          <a:pt x="2694857" y="-10462"/>
                          <a:pt x="2429605" y="37546"/>
                          <a:pt x="2241145" y="18288"/>
                        </a:cubicBezTo>
                        <a:cubicBezTo>
                          <a:pt x="2052685" y="-970"/>
                          <a:pt x="1827813" y="18087"/>
                          <a:pt x="1551562" y="18288"/>
                        </a:cubicBezTo>
                        <a:cubicBezTo>
                          <a:pt x="1275311" y="18489"/>
                          <a:pt x="1179959" y="32052"/>
                          <a:pt x="930937" y="18288"/>
                        </a:cubicBezTo>
                        <a:cubicBezTo>
                          <a:pt x="681915" y="4524"/>
                          <a:pt x="308539" y="58875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447916" h="18288" stroke="0" extrusionOk="0">
                        <a:moveTo>
                          <a:pt x="0" y="0"/>
                        </a:moveTo>
                        <a:cubicBezTo>
                          <a:pt x="198308" y="-18860"/>
                          <a:pt x="400432" y="17997"/>
                          <a:pt x="620625" y="0"/>
                        </a:cubicBezTo>
                        <a:cubicBezTo>
                          <a:pt x="840818" y="-17997"/>
                          <a:pt x="1033589" y="-6739"/>
                          <a:pt x="1206771" y="0"/>
                        </a:cubicBezTo>
                        <a:cubicBezTo>
                          <a:pt x="1379953" y="6739"/>
                          <a:pt x="1593141" y="18453"/>
                          <a:pt x="1827395" y="0"/>
                        </a:cubicBezTo>
                        <a:cubicBezTo>
                          <a:pt x="2061649" y="-18453"/>
                          <a:pt x="2209525" y="-24950"/>
                          <a:pt x="2516979" y="0"/>
                        </a:cubicBezTo>
                        <a:cubicBezTo>
                          <a:pt x="2824433" y="24950"/>
                          <a:pt x="3107759" y="26539"/>
                          <a:pt x="3447916" y="0"/>
                        </a:cubicBezTo>
                        <a:cubicBezTo>
                          <a:pt x="3448493" y="4624"/>
                          <a:pt x="3448735" y="11191"/>
                          <a:pt x="3447916" y="18288"/>
                        </a:cubicBezTo>
                        <a:cubicBezTo>
                          <a:pt x="3201067" y="51110"/>
                          <a:pt x="3093009" y="4606"/>
                          <a:pt x="2758333" y="18288"/>
                        </a:cubicBezTo>
                        <a:cubicBezTo>
                          <a:pt x="2423657" y="31970"/>
                          <a:pt x="2348728" y="-288"/>
                          <a:pt x="1999791" y="18288"/>
                        </a:cubicBezTo>
                        <a:cubicBezTo>
                          <a:pt x="1650854" y="36864"/>
                          <a:pt x="1701460" y="32459"/>
                          <a:pt x="1413646" y="18288"/>
                        </a:cubicBezTo>
                        <a:cubicBezTo>
                          <a:pt x="1125832" y="4117"/>
                          <a:pt x="881825" y="32958"/>
                          <a:pt x="655104" y="18288"/>
                        </a:cubicBezTo>
                        <a:cubicBezTo>
                          <a:pt x="428383" y="3618"/>
                          <a:pt x="273188" y="36854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29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7" name="Rectangle 15366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9" name="Rectangle 15368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5362" name="Picture 2" descr="Significance of Leonardo da Vinci's Famous 'Vitruvian Man' Drawing">
            <a:extLst>
              <a:ext uri="{FF2B5EF4-FFF2-40B4-BE49-F238E27FC236}">
                <a16:creationId xmlns:a16="http://schemas.microsoft.com/office/drawing/2014/main" id="{F24727BB-F0D6-83BD-CE65-AF8A7B3CED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9" r="12888" b="-1"/>
          <a:stretch/>
        </p:blipFill>
        <p:spPr bwMode="auto">
          <a:xfrm>
            <a:off x="20" y="10"/>
            <a:ext cx="990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E4D4E0-6492-9085-422B-F3C14AB51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522" y="1122363"/>
            <a:ext cx="7958955" cy="22207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>
                <a:solidFill>
                  <a:srgbClr val="FFFFFF"/>
                </a:solidFill>
              </a:rPr>
              <a:t>Open houding grote gebaren</a:t>
            </a:r>
          </a:p>
        </p:txBody>
      </p:sp>
    </p:spTree>
    <p:extLst>
      <p:ext uri="{BB962C8B-B14F-4D97-AF65-F5344CB8AC3E}">
        <p14:creationId xmlns:p14="http://schemas.microsoft.com/office/powerpoint/2010/main" val="3640701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0" name="Rectangle 16389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92" name="Rectangle 16391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6385" name="Picture 1" descr="page12image54681312">
            <a:extLst>
              <a:ext uri="{FF2B5EF4-FFF2-40B4-BE49-F238E27FC236}">
                <a16:creationId xmlns:a16="http://schemas.microsoft.com/office/drawing/2014/main" id="{769E2427-9025-F634-705D-EBD7F94B6B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r="3" b="3"/>
          <a:stretch/>
        </p:blipFill>
        <p:spPr bwMode="auto">
          <a:xfrm>
            <a:off x="20" y="10"/>
            <a:ext cx="990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07248B-F27E-4A1C-A020-791631814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283" y="3745642"/>
            <a:ext cx="7958955" cy="22207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dirty="0" err="1">
                <a:solidFill>
                  <a:srgbClr val="FFFFFF"/>
                </a:solidFill>
              </a:rPr>
              <a:t>Ruimte</a:t>
            </a:r>
            <a:r>
              <a:rPr lang="en-US" sz="4700" dirty="0">
                <a:solidFill>
                  <a:srgbClr val="FFFFFF"/>
                </a:solidFill>
              </a:rPr>
              <a:t> </a:t>
            </a:r>
            <a:r>
              <a:rPr lang="en-US" sz="4700" dirty="0" err="1">
                <a:solidFill>
                  <a:srgbClr val="FFFFFF"/>
                </a:solidFill>
              </a:rPr>
              <a:t>als</a:t>
            </a:r>
            <a:r>
              <a:rPr lang="en-US" sz="4700" dirty="0">
                <a:solidFill>
                  <a:srgbClr val="FFFFFF"/>
                </a:solidFill>
              </a:rPr>
              <a:t> </a:t>
            </a:r>
            <a:r>
              <a:rPr lang="en-US" sz="4700" dirty="0" err="1">
                <a:solidFill>
                  <a:srgbClr val="FFFFFF"/>
                </a:solidFill>
              </a:rPr>
              <a:t>visueel</a:t>
            </a:r>
            <a:r>
              <a:rPr lang="en-US" sz="4700" dirty="0">
                <a:solidFill>
                  <a:srgbClr val="FFFFFF"/>
                </a:solidFill>
              </a:rPr>
              <a:t> </a:t>
            </a:r>
            <a:r>
              <a:rPr lang="en-US" sz="4700" dirty="0" err="1">
                <a:solidFill>
                  <a:srgbClr val="FFFFFF"/>
                </a:solidFill>
              </a:rPr>
              <a:t>hulpmiddel</a:t>
            </a:r>
            <a:endParaRPr lang="en-US" sz="4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488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teddy bear">
            <a:extLst>
              <a:ext uri="{FF2B5EF4-FFF2-40B4-BE49-F238E27FC236}">
                <a16:creationId xmlns:a16="http://schemas.microsoft.com/office/drawing/2014/main" id="{46DFDB91-199B-687A-99CA-8FDF3678A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3584" r="-2" b="-2"/>
          <a:stretch/>
        </p:blipFill>
        <p:spPr>
          <a:xfrm>
            <a:off x="20" y="1"/>
            <a:ext cx="9905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7EE4B4-F79D-731A-D30B-D60CC2EF0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0" y="1122362"/>
            <a:ext cx="74295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Just Smile!</a:t>
            </a:r>
          </a:p>
        </p:txBody>
      </p:sp>
    </p:spTree>
    <p:extLst>
      <p:ext uri="{BB962C8B-B14F-4D97-AF65-F5344CB8AC3E}">
        <p14:creationId xmlns:p14="http://schemas.microsoft.com/office/powerpoint/2010/main" val="976053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-up of microphone head">
            <a:extLst>
              <a:ext uri="{FF2B5EF4-FFF2-40B4-BE49-F238E27FC236}">
                <a16:creationId xmlns:a16="http://schemas.microsoft.com/office/drawing/2014/main" id="{4764B856-E002-AFC7-7922-2122790264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9" r="1033" b="-1"/>
          <a:stretch/>
        </p:blipFill>
        <p:spPr>
          <a:xfrm>
            <a:off x="-2475" y="10"/>
            <a:ext cx="9905998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905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E2B62-4871-AA64-C584-0FF24AF3B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325550"/>
            <a:ext cx="817245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>
                <a:solidFill>
                  <a:srgbClr val="FFFFFF"/>
                </a:solidFill>
              </a:rPr>
              <a:t>Voice</a:t>
            </a:r>
          </a:p>
        </p:txBody>
      </p:sp>
    </p:spTree>
    <p:extLst>
      <p:ext uri="{BB962C8B-B14F-4D97-AF65-F5344CB8AC3E}">
        <p14:creationId xmlns:p14="http://schemas.microsoft.com/office/powerpoint/2010/main" val="2947452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-up of a person's headphones&#10;&#10;Description automatically generated">
            <a:extLst>
              <a:ext uri="{FF2B5EF4-FFF2-40B4-BE49-F238E27FC236}">
                <a16:creationId xmlns:a16="http://schemas.microsoft.com/office/drawing/2014/main" id="{C05931FC-F120-27BC-E4BA-C8052F3A1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20" r="15675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56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C1FF9-0CDD-62CA-C956-80C4DB614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065" y="5576887"/>
            <a:ext cx="886587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900"/>
              <a:t>Conversations from the heart</a:t>
            </a:r>
          </a:p>
        </p:txBody>
      </p:sp>
      <p:pic>
        <p:nvPicPr>
          <p:cNvPr id="21506" name="Picture 2" descr="57 Killer Conversation Starters So You Can Talk to Anyone">
            <a:extLst>
              <a:ext uri="{FF2B5EF4-FFF2-40B4-BE49-F238E27FC236}">
                <a16:creationId xmlns:a16="http://schemas.microsoft.com/office/drawing/2014/main" id="{6730E386-F4B4-832B-DA7E-E6FD51F5A6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4" b="1"/>
          <a:stretch/>
        </p:blipFill>
        <p:spPr bwMode="auto">
          <a:xfrm>
            <a:off x="520065" y="640080"/>
            <a:ext cx="8865870" cy="483679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089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playing a guitar&#10;&#10;Description automatically generated">
            <a:extLst>
              <a:ext uri="{FF2B5EF4-FFF2-40B4-BE49-F238E27FC236}">
                <a16:creationId xmlns:a16="http://schemas.microsoft.com/office/drawing/2014/main" id="{D71B1EE4-EDB5-9BFD-B985-002300FAE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123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30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8030-92D2-E3A7-7344-6985359C6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Content Placeholder 4" descr="A cartoon of a person with a sign&#10;&#10;Description automatically generated">
            <a:extLst>
              <a:ext uri="{FF2B5EF4-FFF2-40B4-BE49-F238E27FC236}">
                <a16:creationId xmlns:a16="http://schemas.microsoft.com/office/drawing/2014/main" id="{16D15FC3-B25A-AFBF-B7AA-37D80D753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74554"/>
            <a:ext cx="9906441" cy="5741233"/>
          </a:xfrm>
        </p:spPr>
      </p:pic>
    </p:spTree>
    <p:extLst>
      <p:ext uri="{BB962C8B-B14F-4D97-AF65-F5344CB8AC3E}">
        <p14:creationId xmlns:p14="http://schemas.microsoft.com/office/powerpoint/2010/main" val="23370965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ACAB3-41C3-9714-AF56-3B229906A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Content Placeholder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C3AD26A-B6EB-0C16-951E-F60B13AD8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910804" cy="5726243"/>
          </a:xfrm>
        </p:spPr>
      </p:pic>
    </p:spTree>
    <p:extLst>
      <p:ext uri="{BB962C8B-B14F-4D97-AF65-F5344CB8AC3E}">
        <p14:creationId xmlns:p14="http://schemas.microsoft.com/office/powerpoint/2010/main" val="4260579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5CAF3-72E3-B299-FA71-4B83742A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F2364-EFFC-DA50-5D32-677370131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33E97E8E-4AF8-FDDA-7CDB-2FFD5FA99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0"/>
            <a:ext cx="9906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0091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8FB67-3ED7-1701-B387-9272AF7C5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7"/>
            <a:ext cx="2368439" cy="5570978"/>
          </a:xfrm>
        </p:spPr>
        <p:txBody>
          <a:bodyPr>
            <a:normAutofit/>
          </a:bodyPr>
          <a:lstStyle/>
          <a:p>
            <a:r>
              <a:rPr lang="en-BE" dirty="0"/>
              <a:t> Ritme</a:t>
            </a:r>
            <a:br>
              <a:rPr lang="en-BE" dirty="0"/>
            </a:br>
            <a:br>
              <a:rPr lang="en-BE" dirty="0"/>
            </a:br>
            <a:r>
              <a:rPr lang="en-BE" dirty="0"/>
              <a:t>Vocal</a:t>
            </a:r>
            <a:br>
              <a:rPr lang="en-BE" dirty="0"/>
            </a:br>
            <a:r>
              <a:rPr lang="en-BE" dirty="0"/>
              <a:t>Variety</a:t>
            </a:r>
          </a:p>
        </p:txBody>
      </p:sp>
      <p:pic>
        <p:nvPicPr>
          <p:cNvPr id="5" name="Content Placeholder 4" descr="A text on a page&#10;&#10;Description automatically generated">
            <a:extLst>
              <a:ext uri="{FF2B5EF4-FFF2-40B4-BE49-F238E27FC236}">
                <a16:creationId xmlns:a16="http://schemas.microsoft.com/office/drawing/2014/main" id="{5D4AD686-357E-F1AE-3027-6B7D86CF4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8439" y="26930"/>
            <a:ext cx="7534071" cy="6831069"/>
          </a:xfrm>
        </p:spPr>
      </p:pic>
    </p:spTree>
    <p:extLst>
      <p:ext uri="{BB962C8B-B14F-4D97-AF65-F5344CB8AC3E}">
        <p14:creationId xmlns:p14="http://schemas.microsoft.com/office/powerpoint/2010/main" val="39986105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B205D-ADD8-1150-FFA0-C9DE8CAC4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7C556-6853-81FA-8C46-AD2B9C261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19458" name="Picture 2" descr="Are Public Speakers Born or Made? | SpeakerHub">
            <a:extLst>
              <a:ext uri="{FF2B5EF4-FFF2-40B4-BE49-F238E27FC236}">
                <a16:creationId xmlns:a16="http://schemas.microsoft.com/office/drawing/2014/main" id="{6989847A-2838-E9FA-2145-09CC8274E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374"/>
            <a:ext cx="9905006" cy="571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653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tapel tijdschriften op een tafel">
            <a:extLst>
              <a:ext uri="{FF2B5EF4-FFF2-40B4-BE49-F238E27FC236}">
                <a16:creationId xmlns:a16="http://schemas.microsoft.com/office/drawing/2014/main" id="{1942282C-667B-ACEC-08CF-5E53C712E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3584" r="-2" b="-2"/>
          <a:stretch/>
        </p:blipFill>
        <p:spPr>
          <a:xfrm>
            <a:off x="20" y="1"/>
            <a:ext cx="9905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F5F641-097C-CF4F-B1E6-B08CE10CD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0" y="1122362"/>
            <a:ext cx="74295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Vertel een verhaal!</a:t>
            </a:r>
          </a:p>
        </p:txBody>
      </p:sp>
    </p:spTree>
    <p:extLst>
      <p:ext uri="{BB962C8B-B14F-4D97-AF65-F5344CB8AC3E}">
        <p14:creationId xmlns:p14="http://schemas.microsoft.com/office/powerpoint/2010/main" val="3795358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35" name="Rectangle 22534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7" name="Rectangle 22536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22530" name="Picture 2" descr="100+] Ace Card Wallpapers | Wallpapers.com">
            <a:extLst>
              <a:ext uri="{FF2B5EF4-FFF2-40B4-BE49-F238E27FC236}">
                <a16:creationId xmlns:a16="http://schemas.microsoft.com/office/drawing/2014/main" id="{889C1663-8D16-4A44-2181-3A732509A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2"/>
          <a:stretch/>
        </p:blipFill>
        <p:spPr bwMode="auto">
          <a:xfrm>
            <a:off x="20" y="10"/>
            <a:ext cx="990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52DD59-746C-CC49-B613-DDFF7EEE1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522" y="1122363"/>
            <a:ext cx="7958955" cy="22207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dirty="0" err="1">
                <a:solidFill>
                  <a:srgbClr val="FFFFFF"/>
                </a:solidFill>
              </a:rPr>
              <a:t>Jij</a:t>
            </a:r>
            <a:r>
              <a:rPr lang="en-US" sz="4700" dirty="0">
                <a:solidFill>
                  <a:srgbClr val="FFFFFF"/>
                </a:solidFill>
              </a:rPr>
              <a:t> </a:t>
            </a:r>
            <a:r>
              <a:rPr lang="en-US" sz="4700" dirty="0" err="1">
                <a:solidFill>
                  <a:srgbClr val="FFFFFF"/>
                </a:solidFill>
              </a:rPr>
              <a:t>hebt</a:t>
            </a:r>
            <a:r>
              <a:rPr lang="en-US" sz="4700" dirty="0">
                <a:solidFill>
                  <a:srgbClr val="FFFFFF"/>
                </a:solidFill>
              </a:rPr>
              <a:t> de </a:t>
            </a:r>
            <a:r>
              <a:rPr lang="en-US" sz="4700" dirty="0" err="1">
                <a:solidFill>
                  <a:srgbClr val="FFFFFF"/>
                </a:solidFill>
              </a:rPr>
              <a:t>troeven</a:t>
            </a:r>
            <a:r>
              <a:rPr lang="en-US" sz="4700" dirty="0">
                <a:solidFill>
                  <a:srgbClr val="FFFFFF"/>
                </a:solidFill>
              </a:rPr>
              <a:t> in hand!</a:t>
            </a:r>
          </a:p>
        </p:txBody>
      </p:sp>
    </p:spTree>
    <p:extLst>
      <p:ext uri="{BB962C8B-B14F-4D97-AF65-F5344CB8AC3E}">
        <p14:creationId xmlns:p14="http://schemas.microsoft.com/office/powerpoint/2010/main" val="374331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lossophobia or the Fear of Public Speaking">
            <a:extLst>
              <a:ext uri="{FF2B5EF4-FFF2-40B4-BE49-F238E27FC236}">
                <a16:creationId xmlns:a16="http://schemas.microsoft.com/office/drawing/2014/main" id="{0E34979B-FFB5-DD0B-359D-9D7D2D4228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r="2297" b="-2"/>
          <a:stretch/>
        </p:blipFill>
        <p:spPr bwMode="auto">
          <a:xfrm>
            <a:off x="0" y="-1"/>
            <a:ext cx="9905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758671-4485-8225-FD23-3DD7878B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142" y="4555109"/>
            <a:ext cx="74295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 dirty="0">
                <a:solidFill>
                  <a:srgbClr val="FFFFFF"/>
                </a:solidFill>
              </a:rPr>
              <a:t>“</a:t>
            </a:r>
            <a:r>
              <a:rPr lang="en-US" sz="5100" dirty="0" err="1">
                <a:solidFill>
                  <a:srgbClr val="FFFFFF"/>
                </a:solidFill>
              </a:rPr>
              <a:t>Een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mens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lijdt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dikwijls</a:t>
            </a:r>
            <a:r>
              <a:rPr lang="en-US" sz="5100" dirty="0">
                <a:solidFill>
                  <a:srgbClr val="FFFFFF"/>
                </a:solidFill>
              </a:rPr>
              <a:t> het </a:t>
            </a:r>
            <a:r>
              <a:rPr lang="en-US" sz="5100" dirty="0" err="1">
                <a:solidFill>
                  <a:srgbClr val="FFFFFF"/>
                </a:solidFill>
              </a:rPr>
              <a:t>meest</a:t>
            </a:r>
            <a:r>
              <a:rPr lang="en-US" sz="5100" dirty="0">
                <a:solidFill>
                  <a:srgbClr val="FFFFFF"/>
                </a:solidFill>
              </a:rPr>
              <a:t>, door het </a:t>
            </a:r>
            <a:r>
              <a:rPr lang="en-US" sz="5100" dirty="0" err="1">
                <a:solidFill>
                  <a:srgbClr val="FFFFFF"/>
                </a:solidFill>
              </a:rPr>
              <a:t>lijden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dat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hij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vreest</a:t>
            </a:r>
            <a:r>
              <a:rPr lang="en-US" sz="5100" dirty="0">
                <a:solidFill>
                  <a:srgbClr val="FFFFFF"/>
                </a:solidFill>
              </a:rPr>
              <a:t>.” </a:t>
            </a:r>
            <a:br>
              <a:rPr lang="en-US" sz="5100" dirty="0">
                <a:solidFill>
                  <a:srgbClr val="FFFFFF"/>
                </a:solidFill>
              </a:rPr>
            </a:br>
            <a:endParaRPr lang="en-US" sz="5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795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nger May Drive Certain Types of Chronic Pain">
            <a:extLst>
              <a:ext uri="{FF2B5EF4-FFF2-40B4-BE49-F238E27FC236}">
                <a16:creationId xmlns:a16="http://schemas.microsoft.com/office/drawing/2014/main" id="{16F69983-5CFC-8B5C-70CC-1091A3156F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2" b="-2"/>
          <a:stretch/>
        </p:blipFill>
        <p:spPr bwMode="auto">
          <a:xfrm>
            <a:off x="20" y="1"/>
            <a:ext cx="9905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484914-9781-198A-23B9-7A881AF6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300" y="90386"/>
            <a:ext cx="74295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 err="1">
                <a:solidFill>
                  <a:srgbClr val="FFFFFF"/>
                </a:solidFill>
              </a:rPr>
              <a:t>Sprekerspijn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D33539-533C-5264-303E-5A0E887AB0E6}"/>
              </a:ext>
            </a:extLst>
          </p:cNvPr>
          <p:cNvSpPr txBox="1">
            <a:spLocks/>
          </p:cNvSpPr>
          <p:nvPr/>
        </p:nvSpPr>
        <p:spPr>
          <a:xfrm>
            <a:off x="6259877" y="5179468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BE" sz="7200" dirty="0"/>
              <a:t>3+2-2</a:t>
            </a:r>
          </a:p>
        </p:txBody>
      </p:sp>
    </p:spTree>
    <p:extLst>
      <p:ext uri="{BB962C8B-B14F-4D97-AF65-F5344CB8AC3E}">
        <p14:creationId xmlns:p14="http://schemas.microsoft.com/office/powerpoint/2010/main" val="2665900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ehrabian's Communication Model">
            <a:extLst>
              <a:ext uri="{FF2B5EF4-FFF2-40B4-BE49-F238E27FC236}">
                <a16:creationId xmlns:a16="http://schemas.microsoft.com/office/drawing/2014/main" id="{895CC509-9F73-0728-1638-3DE11E5452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1394" y="643466"/>
            <a:ext cx="5543211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027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-upafbeelding van applaudiserende handen">
            <a:extLst>
              <a:ext uri="{FF2B5EF4-FFF2-40B4-BE49-F238E27FC236}">
                <a16:creationId xmlns:a16="http://schemas.microsoft.com/office/drawing/2014/main" id="{AEBE8CE2-3EBD-D996-AC10-220E8C9355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3584" r="-2" b="-2"/>
          <a:stretch/>
        </p:blipFill>
        <p:spPr>
          <a:xfrm>
            <a:off x="20" y="1"/>
            <a:ext cx="9905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9916F9-7FFA-247D-DF62-973736554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0" y="1122362"/>
            <a:ext cx="74295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Wat moet mijn publiek doen/laten/onthouden</a:t>
            </a:r>
          </a:p>
        </p:txBody>
      </p:sp>
    </p:spTree>
    <p:extLst>
      <p:ext uri="{BB962C8B-B14F-4D97-AF65-F5344CB8AC3E}">
        <p14:creationId xmlns:p14="http://schemas.microsoft.com/office/powerpoint/2010/main" val="4139168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1229</TotalTime>
  <Words>911</Words>
  <Application>Microsoft Macintosh PowerPoint</Application>
  <PresentationFormat>A4 Paper (210x297 mm)</PresentationFormat>
  <Paragraphs>58</Paragraphs>
  <Slides>35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Conversations from the heart</vt:lpstr>
      <vt:lpstr>Vertel een verhaal!</vt:lpstr>
      <vt:lpstr>Jij hebt de troeven in hand!</vt:lpstr>
      <vt:lpstr>“Een mens lijdt dikwijls het meest, door het lijden dat hij vreest.”  </vt:lpstr>
      <vt:lpstr>Sprekerspijn</vt:lpstr>
      <vt:lpstr>PowerPoint Presentation</vt:lpstr>
      <vt:lpstr>Wat moet mijn publiek doen/laten/onthouden</vt:lpstr>
      <vt:lpstr>Structuur (voorbeelden)</vt:lpstr>
      <vt:lpstr>PowerPoint Presentation</vt:lpstr>
      <vt:lpstr>Structuur &gt;&lt; Spanning</vt:lpstr>
      <vt:lpstr>PowerPoint Presentation</vt:lpstr>
      <vt:lpstr>PowerPoint Presentation</vt:lpstr>
      <vt:lpstr>PowerPoint Presentation</vt:lpstr>
      <vt:lpstr>3E model </vt:lpstr>
      <vt:lpstr>PowerPoint Presentation</vt:lpstr>
      <vt:lpstr>PowerPoint Presentation</vt:lpstr>
      <vt:lpstr>Houding</vt:lpstr>
      <vt:lpstr>Schietgebed</vt:lpstr>
      <vt:lpstr>Tussen Hemel en Hel</vt:lpstr>
      <vt:lpstr>Het betere voetenwerk</vt:lpstr>
      <vt:lpstr>Rug naar publiek </vt:lpstr>
      <vt:lpstr>Prutsen!</vt:lpstr>
      <vt:lpstr>Open houding grote gebaren</vt:lpstr>
      <vt:lpstr>Ruimte als visueel hulpmiddel</vt:lpstr>
      <vt:lpstr>Just Smile!</vt:lpstr>
      <vt:lpstr>Voice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Ritme  Vocal Variety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XM2</dc:title>
  <dc:creator>Everaert Guido</dc:creator>
  <cp:lastModifiedBy>Guido Everaert</cp:lastModifiedBy>
  <cp:revision>8</cp:revision>
  <dcterms:created xsi:type="dcterms:W3CDTF">2018-04-17T18:54:00Z</dcterms:created>
  <dcterms:modified xsi:type="dcterms:W3CDTF">2023-09-07T15:06:06Z</dcterms:modified>
</cp:coreProperties>
</file>